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3.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61" r:id="rId2"/>
    <p:sldId id="262" r:id="rId3"/>
    <p:sldId id="279" r:id="rId4"/>
    <p:sldId id="263" r:id="rId5"/>
    <p:sldId id="275" r:id="rId6"/>
    <p:sldId id="276" r:id="rId7"/>
    <p:sldId id="277" r:id="rId8"/>
    <p:sldId id="278" r:id="rId9"/>
    <p:sldId id="269" r:id="rId10"/>
    <p:sldId id="282" r:id="rId11"/>
    <p:sldId id="297" r:id="rId12"/>
    <p:sldId id="285" r:id="rId13"/>
    <p:sldId id="287" r:id="rId14"/>
    <p:sldId id="286" r:id="rId15"/>
    <p:sldId id="288" r:id="rId16"/>
    <p:sldId id="289" r:id="rId17"/>
    <p:sldId id="280" r:id="rId18"/>
    <p:sldId id="283" r:id="rId19"/>
    <p:sldId id="298" r:id="rId20"/>
    <p:sldId id="290" r:id="rId21"/>
    <p:sldId id="291" r:id="rId22"/>
    <p:sldId id="281" r:id="rId23"/>
    <p:sldId id="284" r:id="rId24"/>
    <p:sldId id="292" r:id="rId25"/>
    <p:sldId id="299" r:id="rId26"/>
    <p:sldId id="26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74EA"/>
    <a:srgbClr val="B4A3EE"/>
    <a:srgbClr val="B4A3EF"/>
    <a:srgbClr val="7D32EA"/>
    <a:srgbClr val="5A9B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83" autoAdjust="0"/>
    <p:restoredTop sz="94660"/>
  </p:normalViewPr>
  <p:slideViewPr>
    <p:cSldViewPr snapToGrid="0">
      <p:cViewPr varScale="1">
        <p:scale>
          <a:sx n="43" d="100"/>
          <a:sy n="43" d="100"/>
        </p:scale>
        <p:origin x="51" y="1190"/>
      </p:cViewPr>
      <p:guideLst/>
    </p:cSldViewPr>
  </p:slideViewPr>
  <p:notesTextViewPr>
    <p:cViewPr>
      <p:scale>
        <a:sx n="1" d="1"/>
        <a:sy n="1" d="1"/>
      </p:scale>
      <p:origin x="0" y="0"/>
    </p:cViewPr>
  </p:notesTextViewPr>
  <p:notesViewPr>
    <p:cSldViewPr snapToGrid="0">
      <p:cViewPr varScale="1">
        <p:scale>
          <a:sx n="67" d="100"/>
          <a:sy n="67" d="100"/>
        </p:scale>
        <p:origin x="233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2DAE7-1433-4BF1-83FB-1D08D997CEC7}" type="datetimeFigureOut">
              <a:rPr lang="zh-CN" altLang="en-US" smtClean="0"/>
              <a:t>2023/4/26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9F86C-26D7-4785-9FAC-20D1195F71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hasCustomPrompt="1"/>
          </p:nvPr>
        </p:nvSpPr>
        <p:spPr>
          <a:xfrm>
            <a:off x="838200" y="1815026"/>
            <a:ext cx="7643149" cy="1033503"/>
          </a:xfrm>
        </p:spPr>
        <p:txBody>
          <a:bodyPr anchor="b"/>
          <a:lstStyle>
            <a:lvl1pPr algn="l">
              <a:defRPr sz="6000">
                <a:latin typeface="FZLanTingHeiS-B-GB" panose="02000000000000000000" pitchFamily="2" charset="-122"/>
                <a:ea typeface="FZLanTingHeiS-B-GB" panose="02000000000000000000" pitchFamily="2" charset="-122"/>
              </a:defRPr>
            </a:lvl1pPr>
          </a:lstStyle>
          <a:p>
            <a:r>
              <a:rPr kumimoji="1" lang="zh-CN" altLang="en-US" dirty="0"/>
              <a:t>母版标题样式</a:t>
            </a:r>
          </a:p>
        </p:txBody>
      </p:sp>
      <p:sp>
        <p:nvSpPr>
          <p:cNvPr id="3" name="副标题 2"/>
          <p:cNvSpPr>
            <a:spLocks noGrp="1"/>
          </p:cNvSpPr>
          <p:nvPr>
            <p:ph type="subTitle" idx="1"/>
          </p:nvPr>
        </p:nvSpPr>
        <p:spPr>
          <a:xfrm>
            <a:off x="838200" y="3181591"/>
            <a:ext cx="9144000" cy="93899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
        <p:nvSpPr>
          <p:cNvPr id="7" name="副标题 2"/>
          <p:cNvSpPr txBox="1"/>
          <p:nvPr userDrawn="1"/>
        </p:nvSpPr>
        <p:spPr>
          <a:xfrm>
            <a:off x="838200" y="5862053"/>
            <a:ext cx="914400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sz="1600" b="0" i="0" kern="1200" dirty="0">
                <a:solidFill>
                  <a:schemeClr val="tx1"/>
                </a:solidFill>
                <a:effectLst/>
                <a:latin typeface="+mn-lt"/>
                <a:ea typeface="+mn-ea"/>
                <a:cs typeface="+mn-cs"/>
              </a:rPr>
              <a:t>作者日期说明</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
        <p:nvSpPr>
          <p:cNvPr id="7" name="文本框 6"/>
          <p:cNvSpPr txBox="1"/>
          <p:nvPr userDrawn="1"/>
        </p:nvSpPr>
        <p:spPr>
          <a:xfrm>
            <a:off x="5047475" y="3105834"/>
            <a:ext cx="209704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0" i="0" kern="1200" dirty="0">
                <a:solidFill>
                  <a:schemeClr val="tx1"/>
                </a:solidFill>
                <a:effectLst/>
                <a:latin typeface="FZLanTingHeiS-B-GB" panose="02000000000000000000" pitchFamily="2" charset="-122"/>
                <a:ea typeface="FZLanTingHeiS-B-GB" panose="02000000000000000000" pitchFamily="2" charset="-122"/>
                <a:cs typeface="+mn-cs"/>
              </a:rPr>
              <a:t>Thanks</a:t>
            </a:r>
            <a:endParaRPr lang="zh-CN" altLang="en-US" sz="3600" b="0" i="0" kern="1200" dirty="0">
              <a:solidFill>
                <a:schemeClr val="tx1"/>
              </a:solidFill>
              <a:effectLst/>
              <a:latin typeface="FZLanTingHeiS-B-GB" panose="02000000000000000000" pitchFamily="2" charset="-122"/>
              <a:ea typeface="FZLanTingHeiS-B-GB" panose="02000000000000000000"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7" name="图片 6"/>
          <p:cNvPicPr>
            <a:picLocks noChangeAspect="1"/>
          </p:cNvPicPr>
          <p:nvPr userDrawn="1"/>
        </p:nvPicPr>
        <p:blipFill>
          <a:blip r:embed="rId3">
            <a:biLevel thresh="25000"/>
          </a:blip>
          <a:stretch>
            <a:fillRect/>
          </a:stretch>
        </p:blipFill>
        <p:spPr>
          <a:xfrm>
            <a:off x="11458742" y="6178531"/>
            <a:ext cx="441605" cy="469792"/>
          </a:xfrm>
          <a:prstGeom prst="rect">
            <a:avLst/>
          </a:prstGeom>
        </p:spPr>
      </p:pic>
      <p:sp>
        <p:nvSpPr>
          <p:cNvPr id="31" name="标题 1"/>
          <p:cNvSpPr>
            <a:spLocks noGrp="1"/>
          </p:cNvSpPr>
          <p:nvPr>
            <p:ph type="ctrTitle" hasCustomPrompt="1"/>
          </p:nvPr>
        </p:nvSpPr>
        <p:spPr>
          <a:xfrm>
            <a:off x="1531730" y="2708224"/>
            <a:ext cx="8160910" cy="821994"/>
          </a:xfrm>
          <a:prstGeom prst="rect">
            <a:avLst/>
          </a:prstGeom>
        </p:spPr>
        <p:txBody>
          <a:bodyPr anchor="ctr" anchorCtr="0"/>
          <a:lstStyle>
            <a:lvl1pPr algn="l">
              <a:defRPr sz="4400" b="1" i="0">
                <a:latin typeface="Microsoft YaHei" panose="020B0503020204020204" pitchFamily="34" charset="-122"/>
                <a:ea typeface="Microsoft YaHei" panose="020B0503020204020204" pitchFamily="34" charset="-122"/>
              </a:defRPr>
            </a:lvl1pPr>
          </a:lstStyle>
          <a:p>
            <a:r>
              <a:rPr lang="zh-CN" altLang="en-US" dirty="0"/>
              <a:t>单击此处添加标题</a:t>
            </a:r>
          </a:p>
        </p:txBody>
      </p:sp>
      <p:sp>
        <p:nvSpPr>
          <p:cNvPr id="33" name="文本占位符 2"/>
          <p:cNvSpPr>
            <a:spLocks noGrp="1"/>
          </p:cNvSpPr>
          <p:nvPr>
            <p:ph type="body" idx="1" hasCustomPrompt="1"/>
          </p:nvPr>
        </p:nvSpPr>
        <p:spPr>
          <a:xfrm>
            <a:off x="1531730" y="3686034"/>
            <a:ext cx="5157787" cy="540000"/>
          </a:xfrm>
          <a:prstGeom prst="rect">
            <a:avLst/>
          </a:prstGeom>
        </p:spPr>
        <p:txBody>
          <a:bodyPr anchor="ctr" anchorCtr="0"/>
          <a:lstStyle>
            <a:lvl1pPr marL="0" indent="0">
              <a:buNone/>
              <a:defRPr sz="24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单击此处添加演讲人</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13" name="图片 12"/>
          <p:cNvPicPr>
            <a:picLocks noChangeAspect="1"/>
          </p:cNvPicPr>
          <p:nvPr userDrawn="1"/>
        </p:nvPicPr>
        <p:blipFill>
          <a:blip r:embed="rId3">
            <a:biLevel thresh="25000"/>
          </a:blip>
          <a:stretch>
            <a:fillRect/>
          </a:stretch>
        </p:blipFill>
        <p:spPr>
          <a:xfrm>
            <a:off x="11458742" y="6178531"/>
            <a:ext cx="441605" cy="469792"/>
          </a:xfrm>
          <a:prstGeom prst="rect">
            <a:avLst/>
          </a:prstGeom>
        </p:spPr>
      </p:pic>
      <p:sp>
        <p:nvSpPr>
          <p:cNvPr id="31" name="Rectangle 13"/>
          <p:cNvSpPr/>
          <p:nvPr userDrawn="1"/>
        </p:nvSpPr>
        <p:spPr>
          <a:xfrm flipH="1">
            <a:off x="673633" y="623739"/>
            <a:ext cx="49343" cy="543600"/>
          </a:xfrm>
          <a:prstGeom prst="rect">
            <a:avLst/>
          </a:prstGeom>
          <a:solidFill>
            <a:srgbClr val="9A74EA"/>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p>
        </p:txBody>
      </p:sp>
      <p:sp>
        <p:nvSpPr>
          <p:cNvPr id="44" name="文本占位符 2"/>
          <p:cNvSpPr>
            <a:spLocks noGrp="1"/>
          </p:cNvSpPr>
          <p:nvPr userDrawn="1">
            <p:ph type="body" idx="1" hasCustomPrompt="1"/>
          </p:nvPr>
        </p:nvSpPr>
        <p:spPr>
          <a:xfrm>
            <a:off x="877253" y="665625"/>
            <a:ext cx="5157787" cy="540000"/>
          </a:xfrm>
          <a:prstGeom prst="rect">
            <a:avLst/>
          </a:prstGeom>
        </p:spPr>
        <p:txBody>
          <a:bodyPr anchor="ctr" anchorCtr="0"/>
          <a:lstStyle>
            <a:lvl1pPr marL="0" indent="0">
              <a:buNone/>
              <a:defRPr sz="3200" b="0">
                <a:solidFill>
                  <a:schemeClr val="tx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目录</a:t>
            </a:r>
          </a:p>
        </p:txBody>
      </p:sp>
      <p:sp>
        <p:nvSpPr>
          <p:cNvPr id="45" name="文本占位符 2"/>
          <p:cNvSpPr>
            <a:spLocks noGrp="1"/>
          </p:cNvSpPr>
          <p:nvPr>
            <p:ph type="body" idx="10" hasCustomPrompt="1"/>
          </p:nvPr>
        </p:nvSpPr>
        <p:spPr>
          <a:xfrm>
            <a:off x="1513784" y="1765348"/>
            <a:ext cx="5157787" cy="540000"/>
          </a:xfrm>
          <a:prstGeom prst="rect">
            <a:avLst/>
          </a:prstGeom>
        </p:spPr>
        <p:txBody>
          <a:bodyPr anchor="ctr" anchorCtr="0"/>
          <a:lstStyle>
            <a:lvl1pPr marL="0" indent="0">
              <a:buNone/>
              <a:defRPr sz="26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单击此处添加章节标题</a:t>
            </a:r>
            <a:endParaRPr lang="en-US" altLang="zh-CN" dirty="0"/>
          </a:p>
        </p:txBody>
      </p:sp>
      <p:sp>
        <p:nvSpPr>
          <p:cNvPr id="46" name="文本占位符 2"/>
          <p:cNvSpPr>
            <a:spLocks noGrp="1"/>
          </p:cNvSpPr>
          <p:nvPr>
            <p:ph type="body" idx="11" hasCustomPrompt="1"/>
          </p:nvPr>
        </p:nvSpPr>
        <p:spPr>
          <a:xfrm>
            <a:off x="1513783" y="2798679"/>
            <a:ext cx="5157787" cy="540000"/>
          </a:xfrm>
          <a:prstGeom prst="rect">
            <a:avLst/>
          </a:prstGeom>
        </p:spPr>
        <p:txBody>
          <a:bodyPr anchor="ctr" anchorCtr="0"/>
          <a:lstStyle>
            <a:lvl1pPr marL="0" indent="0">
              <a:buNone/>
              <a:defRPr sz="26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47" name="文本占位符 2"/>
          <p:cNvSpPr>
            <a:spLocks noGrp="1"/>
          </p:cNvSpPr>
          <p:nvPr>
            <p:ph type="body" idx="12" hasCustomPrompt="1"/>
          </p:nvPr>
        </p:nvSpPr>
        <p:spPr>
          <a:xfrm>
            <a:off x="1513781" y="3849248"/>
            <a:ext cx="5157787" cy="540000"/>
          </a:xfrm>
          <a:prstGeom prst="rect">
            <a:avLst/>
          </a:prstGeom>
        </p:spPr>
        <p:txBody>
          <a:bodyPr anchor="ctr" anchorCtr="0"/>
          <a:lstStyle>
            <a:lvl1pPr marL="0" indent="0">
              <a:buNone/>
              <a:defRPr sz="26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48" name="文本占位符 2"/>
          <p:cNvSpPr>
            <a:spLocks noGrp="1"/>
          </p:cNvSpPr>
          <p:nvPr>
            <p:ph type="body" idx="13" hasCustomPrompt="1"/>
          </p:nvPr>
        </p:nvSpPr>
        <p:spPr>
          <a:xfrm>
            <a:off x="1513781" y="4914127"/>
            <a:ext cx="5157787" cy="540000"/>
          </a:xfrm>
          <a:prstGeom prst="rect">
            <a:avLst/>
          </a:prstGeom>
        </p:spPr>
        <p:txBody>
          <a:bodyPr anchor="ctr" anchorCtr="0"/>
          <a:lstStyle>
            <a:lvl1pPr marL="0" indent="0">
              <a:buNone/>
              <a:defRPr sz="2600" b="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单击此处添加章节标题</a:t>
            </a:r>
            <a:endParaRPr lang="en-US" altLang="zh-CN"/>
          </a:p>
        </p:txBody>
      </p:sp>
      <p:sp>
        <p:nvSpPr>
          <p:cNvPr id="14" name="圆角矩形 13"/>
          <p:cNvSpPr>
            <a:spLocks noChangeAspect="1"/>
          </p:cNvSpPr>
          <p:nvPr userDrawn="1"/>
        </p:nvSpPr>
        <p:spPr>
          <a:xfrm>
            <a:off x="517519" y="1699448"/>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9A74EA"/>
                </a:solidFill>
                <a:latin typeface="微软雅黑" panose="020B0503020204020204" pitchFamily="34" charset="-122"/>
                <a:ea typeface="微软雅黑" panose="020B0503020204020204" pitchFamily="34" charset="-122"/>
              </a:rPr>
              <a:t>01</a:t>
            </a:r>
          </a:p>
        </p:txBody>
      </p:sp>
      <p:sp>
        <p:nvSpPr>
          <p:cNvPr id="15" name="圆角矩形 14"/>
          <p:cNvSpPr>
            <a:spLocks noChangeAspect="1"/>
          </p:cNvSpPr>
          <p:nvPr userDrawn="1"/>
        </p:nvSpPr>
        <p:spPr>
          <a:xfrm>
            <a:off x="517519" y="2747639"/>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9A74EA"/>
                </a:solidFill>
                <a:latin typeface="微软雅黑" panose="020B0503020204020204" pitchFamily="34" charset="-122"/>
                <a:ea typeface="微软雅黑" panose="020B0503020204020204" pitchFamily="34" charset="-122"/>
              </a:rPr>
              <a:t>02</a:t>
            </a:r>
          </a:p>
        </p:txBody>
      </p:sp>
      <p:sp>
        <p:nvSpPr>
          <p:cNvPr id="16" name="圆角矩形 15"/>
          <p:cNvSpPr>
            <a:spLocks noChangeAspect="1"/>
          </p:cNvSpPr>
          <p:nvPr userDrawn="1"/>
        </p:nvSpPr>
        <p:spPr>
          <a:xfrm>
            <a:off x="517519" y="3795830"/>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9A74EA"/>
                </a:solidFill>
                <a:latin typeface="微软雅黑" panose="020B0503020204020204" pitchFamily="34" charset="-122"/>
                <a:ea typeface="微软雅黑" panose="020B0503020204020204" pitchFamily="34" charset="-122"/>
              </a:rPr>
              <a:t>03</a:t>
            </a:r>
          </a:p>
        </p:txBody>
      </p:sp>
      <p:sp>
        <p:nvSpPr>
          <p:cNvPr id="17" name="圆角矩形 16"/>
          <p:cNvSpPr>
            <a:spLocks noChangeAspect="1"/>
          </p:cNvSpPr>
          <p:nvPr userDrawn="1"/>
        </p:nvSpPr>
        <p:spPr>
          <a:xfrm>
            <a:off x="517519" y="4844020"/>
            <a:ext cx="669600" cy="66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rgbClr val="9A74EA"/>
                </a:solidFill>
                <a:latin typeface="微软雅黑" panose="020B0503020204020204" pitchFamily="34" charset="-122"/>
                <a:ea typeface="微软雅黑" panose="020B0503020204020204" pitchFamily="34" charset="-122"/>
              </a:rPr>
              <a:t>04</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6" name="图片 5"/>
          <p:cNvPicPr>
            <a:picLocks noChangeAspect="1"/>
          </p:cNvPicPr>
          <p:nvPr userDrawn="1"/>
        </p:nvPicPr>
        <p:blipFill>
          <a:blip r:embed="rId3">
            <a:biLevel thresh="25000"/>
          </a:blip>
          <a:stretch>
            <a:fillRect/>
          </a:stretch>
        </p:blipFill>
        <p:spPr>
          <a:xfrm>
            <a:off x="11458742" y="6178531"/>
            <a:ext cx="441605" cy="469792"/>
          </a:xfrm>
          <a:prstGeom prst="rect">
            <a:avLst/>
          </a:prstGeom>
        </p:spPr>
      </p:pic>
      <p:sp>
        <p:nvSpPr>
          <p:cNvPr id="7" name="内容占位符 2"/>
          <p:cNvSpPr>
            <a:spLocks noGrp="1"/>
          </p:cNvSpPr>
          <p:nvPr>
            <p:ph idx="10"/>
          </p:nvPr>
        </p:nvSpPr>
        <p:spPr>
          <a:xfrm>
            <a:off x="673633" y="1813240"/>
            <a:ext cx="10283927" cy="3856039"/>
          </a:xfrm>
          <a:prstGeom prst="rect">
            <a:avLst/>
          </a:prstGeom>
        </p:spPr>
        <p:txBody>
          <a:bodyPr/>
          <a:lstStyle>
            <a:lvl1pPr>
              <a:defRPr sz="2400">
                <a:latin typeface="微软雅黑" panose="020B0503020204020204" pitchFamily="34" charset="-122"/>
                <a:ea typeface="微软雅黑" panose="020B0503020204020204" pitchFamily="34" charset="-122"/>
              </a:defRPr>
            </a:lvl1pPr>
          </a:lstStyle>
          <a:p>
            <a:endParaRPr lang="zh-CN" altLang="en-US" dirty="0"/>
          </a:p>
        </p:txBody>
      </p:sp>
      <p:sp>
        <p:nvSpPr>
          <p:cNvPr id="15" name="Rectangle 13"/>
          <p:cNvSpPr/>
          <p:nvPr userDrawn="1"/>
        </p:nvSpPr>
        <p:spPr>
          <a:xfrm flipH="1">
            <a:off x="673633" y="623739"/>
            <a:ext cx="49343" cy="543600"/>
          </a:xfrm>
          <a:prstGeom prst="rect">
            <a:avLst/>
          </a:prstGeom>
          <a:solidFill>
            <a:srgbClr val="9A74EA"/>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solidFill>
                <a:srgbClr val="7D32EA"/>
              </a:solidFill>
            </a:endParaRPr>
          </a:p>
        </p:txBody>
      </p:sp>
      <p:sp>
        <p:nvSpPr>
          <p:cNvPr id="16" name="文本占位符 2"/>
          <p:cNvSpPr>
            <a:spLocks noGrp="1"/>
          </p:cNvSpPr>
          <p:nvPr>
            <p:ph type="body" idx="1" hasCustomPrompt="1"/>
          </p:nvPr>
        </p:nvSpPr>
        <p:spPr>
          <a:xfrm>
            <a:off x="877253" y="665625"/>
            <a:ext cx="5157787" cy="540000"/>
          </a:xfrm>
          <a:prstGeom prst="rect">
            <a:avLst/>
          </a:prstGeom>
        </p:spPr>
        <p:txBody>
          <a:bodyPr anchor="ctr" anchorCtr="0"/>
          <a:lstStyle>
            <a:lvl1pPr marL="0" indent="0">
              <a:buNone/>
              <a:defRPr sz="3200" b="1" i="0">
                <a:solidFill>
                  <a:schemeClr val="tx1"/>
                </a:solidFill>
                <a:latin typeface="Microsoft YaHei" panose="020B0503020204020204" pitchFamily="34" charset="-122"/>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单击此处添加标题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结尾">
    <p:spTree>
      <p:nvGrpSpPr>
        <p:cNvPr id="1" name=""/>
        <p:cNvGrpSpPr/>
        <p:nvPr/>
      </p:nvGrpSpPr>
      <p:grpSpPr>
        <a:xfrm>
          <a:off x="0" y="0"/>
          <a:ext cx="0" cy="0"/>
          <a:chOff x="0" y="0"/>
          <a:chExt cx="0" cy="0"/>
        </a:xfrm>
      </p:grpSpPr>
      <p:sp>
        <p:nvSpPr>
          <p:cNvPr id="5" name="文本占位符 2"/>
          <p:cNvSpPr>
            <a:spLocks noGrp="1"/>
          </p:cNvSpPr>
          <p:nvPr>
            <p:ph type="body" idx="1" hasCustomPrompt="1"/>
          </p:nvPr>
        </p:nvSpPr>
        <p:spPr>
          <a:xfrm>
            <a:off x="2567796" y="3161234"/>
            <a:ext cx="7056407" cy="535531"/>
          </a:xfrm>
          <a:prstGeom prst="rect">
            <a:avLst/>
          </a:prstGeom>
        </p:spPr>
        <p:txBody>
          <a:bodyPr wrap="square" anchor="b" anchorCtr="0">
            <a:spAutoFit/>
          </a:bodyPr>
          <a:lstStyle>
            <a:lvl1pPr marL="0" indent="0" algn="ctr">
              <a:buNone/>
              <a:defRPr sz="3200" b="0">
                <a:solidFill>
                  <a:schemeClr val="tx1"/>
                </a:solidFill>
                <a:latin typeface="Arial" panose="020B0604020202090204" pitchFamily="34" charset="0"/>
                <a:ea typeface="Arial Unicode MS" panose="020B0604020202020204" pitchFamily="34" charset="-122"/>
                <a:cs typeface="Arial" panose="020B060402020209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Thank you!</a:t>
            </a: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8314" y="5570717"/>
            <a:ext cx="1560984" cy="1042098"/>
          </a:xfrm>
          <a:prstGeom prst="rect">
            <a:avLst/>
          </a:prstGeom>
        </p:spPr>
      </p:pic>
      <p:pic>
        <p:nvPicPr>
          <p:cNvPr id="4" name="Picture 2" descr="https://opengauss.org/img/wechat.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152918" y="5810440"/>
            <a:ext cx="802375" cy="802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9"/>
          <p:cNvSpPr txBox="1"/>
          <p:nvPr userDrawn="1"/>
        </p:nvSpPr>
        <p:spPr>
          <a:xfrm>
            <a:off x="9461243" y="6344096"/>
            <a:ext cx="1654604" cy="219291"/>
          </a:xfrm>
          <a:prstGeom prst="rect">
            <a:avLst/>
          </a:prstGeom>
          <a:noFill/>
        </p:spPr>
        <p:txBody>
          <a:bodyPr wrap="square" lIns="34290" tIns="17145" rIns="34290" bIns="17145" rtlCol="0" anchor="ctr" anchorCtr="1">
            <a:spAutoFit/>
          </a:bodyPr>
          <a:lstStyle/>
          <a:p>
            <a:pPr algn="r"/>
            <a:r>
              <a:rPr lang="en-US" altLang="zh-CN" sz="1200" u="sng" dirty="0">
                <a:solidFill>
                  <a:schemeClr val="tx1"/>
                </a:solidFill>
                <a:latin typeface="Arial" panose="020B0604020202090204" pitchFamily="34" charset="0"/>
                <a:ea typeface="微软雅黑" panose="020B0503020204020204" pitchFamily="34" charset="-122"/>
                <a:cs typeface="Arial" panose="020B0604020202090204" pitchFamily="34" charset="0"/>
              </a:rPr>
              <a:t>https://</a:t>
            </a:r>
            <a:r>
              <a:rPr lang="en-US" altLang="zh-CN" sz="1200" u="sng" dirty="0" err="1">
                <a:solidFill>
                  <a:schemeClr val="tx1"/>
                </a:solidFill>
                <a:latin typeface="Arial" panose="020B0604020202090204" pitchFamily="34" charset="0"/>
                <a:ea typeface="微软雅黑" panose="020B0503020204020204" pitchFamily="34" charset="-122"/>
                <a:cs typeface="Arial" panose="020B0604020202090204" pitchFamily="34" charset="0"/>
              </a:rPr>
              <a:t>opengauss.org</a:t>
            </a:r>
            <a:endParaRPr lang="en-US" sz="1200" u="sng" dirty="0">
              <a:solidFill>
                <a:schemeClr val="tx1"/>
              </a:solidFill>
              <a:latin typeface="Arial" panose="020B0604020202090204" pitchFamily="34" charset="0"/>
              <a:ea typeface="微软雅黑" panose="020B0503020204020204" pitchFamily="34" charset="-122"/>
              <a:cs typeface="Arial" panose="020B060402020209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13" name="图片 12"/>
          <p:cNvPicPr>
            <a:picLocks noChangeAspect="1"/>
          </p:cNvPicPr>
          <p:nvPr userDrawn="1"/>
        </p:nvPicPr>
        <p:blipFill>
          <a:blip r:embed="rId3">
            <a:biLevel thresh="25000"/>
          </a:blip>
          <a:stretch>
            <a:fillRect/>
          </a:stretch>
        </p:blipFill>
        <p:spPr>
          <a:xfrm>
            <a:off x="11458742" y="6178531"/>
            <a:ext cx="441605" cy="469792"/>
          </a:xfrm>
          <a:prstGeom prst="rect">
            <a:avLst/>
          </a:prstGeom>
        </p:spPr>
      </p:pic>
      <p:sp>
        <p:nvSpPr>
          <p:cNvPr id="4" name="日期占位符 3"/>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
        <p:nvSpPr>
          <p:cNvPr id="8" name="标题 1"/>
          <p:cNvSpPr>
            <a:spLocks noGrp="1"/>
          </p:cNvSpPr>
          <p:nvPr>
            <p:ph type="ctrTitle" hasCustomPrompt="1"/>
          </p:nvPr>
        </p:nvSpPr>
        <p:spPr>
          <a:xfrm>
            <a:off x="378107" y="1005923"/>
            <a:ext cx="5257800" cy="713696"/>
          </a:xfrm>
        </p:spPr>
        <p:txBody>
          <a:bodyPr anchor="b">
            <a:normAutofit/>
          </a:bodyPr>
          <a:lstStyle>
            <a:lvl1pPr algn="l">
              <a:defRPr sz="3600" b="1" i="0">
                <a:latin typeface="Microsoft YaHei" panose="020B0503020204020204" pitchFamily="34" charset="-122"/>
                <a:ea typeface="Microsoft YaHei" panose="020B0503020204020204" pitchFamily="34" charset="-122"/>
              </a:defRPr>
            </a:lvl1pPr>
          </a:lstStyle>
          <a:p>
            <a:r>
              <a:rPr kumimoji="1" lang="zh-CN" altLang="en-US" dirty="0"/>
              <a:t>母版标题样式</a:t>
            </a:r>
          </a:p>
        </p:txBody>
      </p:sp>
      <p:sp>
        <p:nvSpPr>
          <p:cNvPr id="9" name="副标题 2"/>
          <p:cNvSpPr>
            <a:spLocks noGrp="1"/>
          </p:cNvSpPr>
          <p:nvPr>
            <p:ph type="subTitle" idx="1"/>
          </p:nvPr>
        </p:nvSpPr>
        <p:spPr>
          <a:xfrm>
            <a:off x="378107" y="1935758"/>
            <a:ext cx="5257800" cy="3421502"/>
          </a:xfrm>
        </p:spPr>
        <p:txBody>
          <a:bodyPr/>
          <a:lstStyle>
            <a:lvl1pPr marL="0" indent="0" algn="l">
              <a:buNone/>
              <a:defRPr sz="2400" b="0" i="0">
                <a:latin typeface="Microsoft YaHei Light" panose="020B0503020204020204" pitchFamily="34" charset="-122"/>
                <a:ea typeface="Microsoft YaHei Light"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10" name="内容占位符 2"/>
          <p:cNvSpPr>
            <a:spLocks noGrp="1"/>
          </p:cNvSpPr>
          <p:nvPr>
            <p:ph sz="half" idx="13" hasCustomPrompt="1"/>
          </p:nvPr>
        </p:nvSpPr>
        <p:spPr>
          <a:xfrm>
            <a:off x="6014014" y="1005922"/>
            <a:ext cx="5181600" cy="4351338"/>
          </a:xfrm>
        </p:spPr>
        <p:txBody>
          <a:bodyPr/>
          <a:lstStyle>
            <a:lvl1pPr marL="0" indent="0">
              <a:buNone/>
              <a:defRPr/>
            </a:lvl1pPr>
          </a:lstStyle>
          <a:p>
            <a:pPr lvl="0"/>
            <a:r>
              <a:rPr kumimoji="1" lang="zh-CN" altLang="en-US" dirty="0"/>
              <a:t>图片</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13" name="图片 12"/>
          <p:cNvPicPr>
            <a:picLocks noChangeAspect="1"/>
          </p:cNvPicPr>
          <p:nvPr userDrawn="1"/>
        </p:nvPicPr>
        <p:blipFill>
          <a:blip r:embed="rId3">
            <a:biLevel thresh="25000"/>
          </a:blip>
          <a:stretch>
            <a:fillRect/>
          </a:stretch>
        </p:blipFill>
        <p:spPr>
          <a:xfrm>
            <a:off x="11458742" y="6178531"/>
            <a:ext cx="441605" cy="469792"/>
          </a:xfrm>
          <a:prstGeom prst="rect">
            <a:avLst/>
          </a:prstGeom>
        </p:spPr>
      </p:pic>
      <p:sp>
        <p:nvSpPr>
          <p:cNvPr id="4" name="日期占位符 3"/>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
        <p:nvSpPr>
          <p:cNvPr id="7" name="标题 1"/>
          <p:cNvSpPr>
            <a:spLocks noGrp="1"/>
          </p:cNvSpPr>
          <p:nvPr>
            <p:ph type="ctrTitle" hasCustomPrompt="1"/>
          </p:nvPr>
        </p:nvSpPr>
        <p:spPr>
          <a:xfrm>
            <a:off x="838201" y="518661"/>
            <a:ext cx="5201050" cy="638807"/>
          </a:xfrm>
        </p:spPr>
        <p:txBody>
          <a:bodyPr anchor="b">
            <a:normAutofit/>
          </a:bodyPr>
          <a:lstStyle>
            <a:lvl1pPr algn="l">
              <a:defRPr sz="3200" b="1" i="0">
                <a:latin typeface="Microsoft YaHei" panose="020B0503020204020204" pitchFamily="34" charset="-122"/>
                <a:ea typeface="Microsoft YaHei" panose="020B0503020204020204" pitchFamily="34" charset="-122"/>
              </a:defRPr>
            </a:lvl1pPr>
          </a:lstStyle>
          <a:p>
            <a:r>
              <a:rPr kumimoji="1" lang="zh-CN" altLang="en-US" dirty="0"/>
              <a:t>母版标题样式</a:t>
            </a:r>
          </a:p>
        </p:txBody>
      </p:sp>
      <p:sp>
        <p:nvSpPr>
          <p:cNvPr id="8" name="副标题 2"/>
          <p:cNvSpPr>
            <a:spLocks noGrp="1"/>
          </p:cNvSpPr>
          <p:nvPr>
            <p:ph type="subTitle" idx="1"/>
          </p:nvPr>
        </p:nvSpPr>
        <p:spPr>
          <a:xfrm>
            <a:off x="838200" y="1311355"/>
            <a:ext cx="6222357" cy="459572"/>
          </a:xfrm>
        </p:spPr>
        <p:txBody>
          <a:bodyPr/>
          <a:lstStyle>
            <a:lvl1pPr marL="0" indent="0" algn="l">
              <a:buNone/>
              <a:defRPr sz="2400" b="0" i="0">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9" name="内容占位符 2"/>
          <p:cNvSpPr>
            <a:spLocks noGrp="1"/>
          </p:cNvSpPr>
          <p:nvPr>
            <p:ph idx="13"/>
          </p:nvPr>
        </p:nvSpPr>
        <p:spPr>
          <a:xfrm>
            <a:off x="838200" y="1916656"/>
            <a:ext cx="10515600" cy="4287374"/>
          </a:xfrm>
        </p:spPr>
        <p:txBody>
          <a:bodyPr/>
          <a:lstStyle>
            <a:lvl1pPr>
              <a:defRPr sz="2000" b="0" i="0">
                <a:latin typeface="Microsoft YaHei Light" panose="020B0503020204020204" pitchFamily="34" charset="-122"/>
                <a:ea typeface="Microsoft YaHei Light" panose="020B0503020204020204" pitchFamily="34" charset="-122"/>
              </a:defRPr>
            </a:lvl1pPr>
            <a:lvl2pPr>
              <a:defRPr sz="1600" b="0" i="0">
                <a:latin typeface="Microsoft YaHei Light" panose="020B0503020204020204" pitchFamily="34" charset="-122"/>
                <a:ea typeface="Microsoft YaHei Light" panose="020B0503020204020204" pitchFamily="34" charset="-122"/>
              </a:defRPr>
            </a:lvl2pPr>
            <a:lvl3pPr>
              <a:defRPr sz="1400" b="0" i="0">
                <a:latin typeface="Microsoft YaHei Light" panose="020B0503020204020204" pitchFamily="34" charset="-122"/>
                <a:ea typeface="Microsoft YaHei Light" panose="020B0503020204020204" pitchFamily="34" charset="-122"/>
              </a:defRPr>
            </a:lvl3pPr>
            <a:lvl4pPr>
              <a:defRPr sz="1200" b="0" i="0">
                <a:latin typeface="Microsoft YaHei Light" panose="020B0503020204020204" pitchFamily="34" charset="-122"/>
                <a:ea typeface="Microsoft YaHei Light" panose="020B0503020204020204" pitchFamily="34" charset="-122"/>
              </a:defRPr>
            </a:lvl4pPr>
            <a:lvl5pPr>
              <a:defRPr sz="1100" b="0" i="0">
                <a:latin typeface="Microsoft YaHei Light" panose="020B0503020204020204" pitchFamily="34" charset="-122"/>
                <a:ea typeface="Microsoft YaHei Light" panose="020B0503020204020204" pitchFamily="34" charset="-122"/>
              </a:defRPr>
            </a:lvl5pPr>
            <a:lvl6pPr>
              <a:defRPr sz="2000"/>
            </a:lvl6pPr>
            <a:lvl7pPr>
              <a:defRPr sz="2000"/>
            </a:lvl7pPr>
            <a:lvl8pPr>
              <a:defRPr sz="2000"/>
            </a:lvl8pPr>
            <a:lvl9pPr>
              <a:defRPr sz="20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15" name="图片 14"/>
          <p:cNvPicPr>
            <a:picLocks noChangeAspect="1"/>
          </p:cNvPicPr>
          <p:nvPr userDrawn="1"/>
        </p:nvPicPr>
        <p:blipFill>
          <a:blip r:embed="rId3">
            <a:biLevel thresh="25000"/>
          </a:blip>
          <a:stretch>
            <a:fillRect/>
          </a:stretch>
        </p:blipFill>
        <p:spPr>
          <a:xfrm>
            <a:off x="11458742" y="6178531"/>
            <a:ext cx="441605" cy="469792"/>
          </a:xfrm>
          <a:prstGeom prst="rect">
            <a:avLst/>
          </a:prstGeom>
        </p:spPr>
      </p:pic>
      <p:sp>
        <p:nvSpPr>
          <p:cNvPr id="7" name="日期占位符 6"/>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
        <p:nvSpPr>
          <p:cNvPr id="10" name="标题 1"/>
          <p:cNvSpPr>
            <a:spLocks noGrp="1"/>
          </p:cNvSpPr>
          <p:nvPr>
            <p:ph type="ctrTitle" hasCustomPrompt="1"/>
          </p:nvPr>
        </p:nvSpPr>
        <p:spPr>
          <a:xfrm>
            <a:off x="838201" y="518661"/>
            <a:ext cx="5201050" cy="638807"/>
          </a:xfrm>
        </p:spPr>
        <p:txBody>
          <a:bodyPr anchor="b">
            <a:normAutofit/>
          </a:bodyPr>
          <a:lstStyle>
            <a:lvl1pPr algn="l">
              <a:defRPr sz="3200" b="1" i="0">
                <a:latin typeface="Microsoft YaHei" panose="020B0503020204020204" pitchFamily="34" charset="-122"/>
                <a:ea typeface="Microsoft YaHei" panose="020B0503020204020204" pitchFamily="34" charset="-122"/>
              </a:defRPr>
            </a:lvl1pPr>
          </a:lstStyle>
          <a:p>
            <a:r>
              <a:rPr kumimoji="1" lang="zh-CN" altLang="en-US" dirty="0"/>
              <a:t>母版标题样式</a:t>
            </a:r>
          </a:p>
        </p:txBody>
      </p:sp>
      <p:sp>
        <p:nvSpPr>
          <p:cNvPr id="11" name="副标题 2"/>
          <p:cNvSpPr>
            <a:spLocks noGrp="1"/>
          </p:cNvSpPr>
          <p:nvPr>
            <p:ph type="subTitle" idx="1"/>
          </p:nvPr>
        </p:nvSpPr>
        <p:spPr>
          <a:xfrm>
            <a:off x="838200" y="1311355"/>
            <a:ext cx="6222357" cy="459572"/>
          </a:xfrm>
        </p:spPr>
        <p:txBody>
          <a:bodyPr/>
          <a:lstStyle>
            <a:lvl1pPr marL="0" indent="0" algn="l">
              <a:buNone/>
              <a:defRPr sz="2400" b="0" i="0">
                <a:latin typeface="Microsoft YaHei Light" panose="020B0503020204020204" pitchFamily="34" charset="-122"/>
                <a:ea typeface="Microsoft YaHei Light"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userDrawn="1"/>
        </p:nvPicPr>
        <p:blipFill>
          <a:blip r:embed="rId3">
            <a:biLevel thresh="25000"/>
          </a:blip>
          <a:stretch>
            <a:fillRect/>
          </a:stretch>
        </p:blipFill>
        <p:spPr>
          <a:xfrm>
            <a:off x="11458742" y="6178531"/>
            <a:ext cx="441605" cy="469792"/>
          </a:xfrm>
          <a:prstGeom prst="rect">
            <a:avLst/>
          </a:prstGeom>
        </p:spPr>
      </p:pic>
      <p:sp>
        <p:nvSpPr>
          <p:cNvPr id="2" name="日期占位符 1"/>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
        <p:nvSpPr>
          <p:cNvPr id="5" name="标题 1"/>
          <p:cNvSpPr>
            <a:spLocks noGrp="1"/>
          </p:cNvSpPr>
          <p:nvPr>
            <p:ph type="ctrTitle" hasCustomPrompt="1"/>
          </p:nvPr>
        </p:nvSpPr>
        <p:spPr>
          <a:xfrm>
            <a:off x="838200" y="3073686"/>
            <a:ext cx="7643149" cy="710628"/>
          </a:xfrm>
        </p:spPr>
        <p:txBody>
          <a:bodyPr anchor="b">
            <a:normAutofit/>
          </a:bodyPr>
          <a:lstStyle>
            <a:lvl1pPr algn="l">
              <a:defRPr sz="3600" b="1" i="0">
                <a:latin typeface="Microsoft YaHei" panose="020B0503020204020204" pitchFamily="34" charset="-122"/>
                <a:ea typeface="Microsoft YaHei" panose="020B0503020204020204" pitchFamily="34" charset="-122"/>
              </a:defRPr>
            </a:lvl1pPr>
          </a:lstStyle>
          <a:p>
            <a:r>
              <a:rPr kumimoji="1" lang="zh-CN" altLang="en-US" dirty="0"/>
              <a:t>章节题目</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13" name="图片 12"/>
          <p:cNvPicPr>
            <a:picLocks noChangeAspect="1"/>
          </p:cNvPicPr>
          <p:nvPr userDrawn="1"/>
        </p:nvPicPr>
        <p:blipFill>
          <a:blip r:embed="rId3">
            <a:biLevel thresh="25000"/>
          </a:blip>
          <a:stretch>
            <a:fillRect/>
          </a:stretch>
        </p:blipFill>
        <p:spPr>
          <a:xfrm>
            <a:off x="11458742" y="6178531"/>
            <a:ext cx="441605" cy="469792"/>
          </a:xfrm>
          <a:prstGeom prst="rect">
            <a:avLst/>
          </a:prstGeom>
        </p:spPr>
      </p:pic>
      <p:sp>
        <p:nvSpPr>
          <p:cNvPr id="5" name="日期占位符 4"/>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
        <p:nvSpPr>
          <p:cNvPr id="8" name="标题 1"/>
          <p:cNvSpPr>
            <a:spLocks noGrp="1"/>
          </p:cNvSpPr>
          <p:nvPr>
            <p:ph type="ctrTitle" hasCustomPrompt="1"/>
          </p:nvPr>
        </p:nvSpPr>
        <p:spPr>
          <a:xfrm>
            <a:off x="838201" y="518661"/>
            <a:ext cx="5201050" cy="638807"/>
          </a:xfrm>
        </p:spPr>
        <p:txBody>
          <a:bodyPr anchor="b">
            <a:normAutofit/>
          </a:bodyPr>
          <a:lstStyle>
            <a:lvl1pPr algn="l">
              <a:defRPr sz="3200" b="1" i="0">
                <a:latin typeface="Microsoft YaHei" panose="020B0503020204020204" pitchFamily="34" charset="-122"/>
                <a:ea typeface="Microsoft YaHei" panose="020B0503020204020204" pitchFamily="34" charset="-122"/>
              </a:defRPr>
            </a:lvl1pPr>
          </a:lstStyle>
          <a:p>
            <a:r>
              <a:rPr kumimoji="1" lang="zh-CN" altLang="en-US" dirty="0"/>
              <a:t>章节题目</a:t>
            </a:r>
          </a:p>
        </p:txBody>
      </p:sp>
      <p:sp>
        <p:nvSpPr>
          <p:cNvPr id="9" name="副标题 2"/>
          <p:cNvSpPr>
            <a:spLocks noGrp="1"/>
          </p:cNvSpPr>
          <p:nvPr>
            <p:ph type="subTitle" idx="1" hasCustomPrompt="1"/>
          </p:nvPr>
        </p:nvSpPr>
        <p:spPr>
          <a:xfrm>
            <a:off x="838200" y="1311354"/>
            <a:ext cx="10515599" cy="489267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sz="1800" b="0" i="0">
                <a:latin typeface="Microsoft YaHei Light" panose="020B0503020204020204" pitchFamily="34" charset="-122"/>
                <a:ea typeface="Microsoft YaHei Light"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zh-CN" altLang="en-US" dirty="0"/>
              <a:t>正文正文正文正文正文正文正文</a:t>
            </a:r>
          </a:p>
          <a:p>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5" name="日期占位符 4"/>
          <p:cNvSpPr>
            <a:spLocks noGrp="1"/>
          </p:cNvSpPr>
          <p:nvPr>
            <p:ph type="dt" sz="half" idx="10"/>
          </p:nvPr>
        </p:nvSpPr>
        <p:spPr/>
        <p:txBody>
          <a:bodyPr/>
          <a:lstStyle/>
          <a:p>
            <a:fld id="{E9D72C00-5B30-4947-A6A0-816C099A8315}" type="datetimeFigureOut">
              <a:rPr kumimoji="1" lang="zh-CN" altLang="en-US" smtClean="0"/>
              <a:t>2023/4/26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1D3646-2F20-B841-87F3-910C3752A608}" type="slidenum">
              <a:rPr kumimoji="1" lang="zh-CN" altLang="en-US" smtClean="0"/>
              <a:t>‹#›</a:t>
            </a:fld>
            <a:endParaRPr kumimoji="1" lang="zh-CN" altLang="en-US"/>
          </a:p>
        </p:txBody>
      </p:sp>
      <p:sp>
        <p:nvSpPr>
          <p:cNvPr id="8" name="标题 1"/>
          <p:cNvSpPr>
            <a:spLocks noGrp="1"/>
          </p:cNvSpPr>
          <p:nvPr>
            <p:ph type="ctrTitle" hasCustomPrompt="1"/>
          </p:nvPr>
        </p:nvSpPr>
        <p:spPr>
          <a:xfrm>
            <a:off x="838201" y="518661"/>
            <a:ext cx="5201050" cy="638807"/>
          </a:xfrm>
        </p:spPr>
        <p:txBody>
          <a:bodyPr anchor="b">
            <a:normAutofit/>
          </a:bodyPr>
          <a:lstStyle>
            <a:lvl1pPr algn="l">
              <a:defRPr sz="3200" b="1" i="0">
                <a:latin typeface="Microsoft YaHei" panose="020B0503020204020204" pitchFamily="34" charset="-122"/>
                <a:ea typeface="Microsoft YaHei" panose="020B0503020204020204" pitchFamily="34" charset="-122"/>
              </a:defRPr>
            </a:lvl1pPr>
          </a:lstStyle>
          <a:p>
            <a:r>
              <a:rPr kumimoji="1" lang="zh-CN" altLang="en-US" dirty="0"/>
              <a:t>章节题目</a:t>
            </a:r>
          </a:p>
        </p:txBody>
      </p:sp>
      <p:sp>
        <p:nvSpPr>
          <p:cNvPr id="9" name="副标题 2"/>
          <p:cNvSpPr>
            <a:spLocks noGrp="1"/>
          </p:cNvSpPr>
          <p:nvPr>
            <p:ph type="subTitle" idx="1" hasCustomPrompt="1"/>
          </p:nvPr>
        </p:nvSpPr>
        <p:spPr>
          <a:xfrm>
            <a:off x="838201" y="1311354"/>
            <a:ext cx="4925992" cy="489267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sz="1800" b="0" i="0">
                <a:latin typeface="Microsoft YaHei Light" panose="020B0503020204020204" pitchFamily="34" charset="-122"/>
                <a:ea typeface="Microsoft YaHei Light"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zh-CN" altLang="en-US" dirty="0"/>
              <a:t>正文正文正文正文正文正文正文</a:t>
            </a:r>
          </a:p>
          <a:p>
            <a:endParaRPr kumimoji="1" lang="zh-CN" altLang="en-US" dirty="0"/>
          </a:p>
        </p:txBody>
      </p:sp>
      <p:sp>
        <p:nvSpPr>
          <p:cNvPr id="10" name="内容占位符 2"/>
          <p:cNvSpPr>
            <a:spLocks noGrp="1"/>
          </p:cNvSpPr>
          <p:nvPr>
            <p:ph idx="13" hasCustomPrompt="1"/>
          </p:nvPr>
        </p:nvSpPr>
        <p:spPr>
          <a:xfrm>
            <a:off x="6308203" y="518661"/>
            <a:ext cx="5045596" cy="5685369"/>
          </a:xfrm>
        </p:spPr>
        <p:txBody>
          <a:bodyPr/>
          <a:lstStyle>
            <a:lvl1pPr marL="0" indent="0">
              <a:buNone/>
              <a:defRPr sz="2000"/>
            </a:lvl1pPr>
            <a:lvl2pPr>
              <a:defRPr sz="1600"/>
            </a:lvl2pPr>
            <a:lvl3pPr>
              <a:defRPr sz="1400"/>
            </a:lvl3pPr>
            <a:lvl4pPr>
              <a:defRPr sz="1200"/>
            </a:lvl4pPr>
            <a:lvl5pPr>
              <a:defRPr sz="1100"/>
            </a:lvl5pPr>
            <a:lvl6pPr>
              <a:defRPr sz="2000"/>
            </a:lvl6pPr>
            <a:lvl7pPr>
              <a:defRPr sz="2000"/>
            </a:lvl7pPr>
            <a:lvl8pPr>
              <a:defRPr sz="2000"/>
            </a:lvl8pPr>
            <a:lvl9pPr>
              <a:defRPr sz="2000"/>
            </a:lvl9pPr>
          </a:lstStyle>
          <a:p>
            <a:pPr lvl="0"/>
            <a:r>
              <a:rPr kumimoji="1" lang="zh-CN" altLang="en-US" dirty="0"/>
              <a:t>图片</a:t>
            </a:r>
          </a:p>
        </p:txBody>
      </p:sp>
      <p:pic>
        <p:nvPicPr>
          <p:cNvPr id="14" name="图片 13"/>
          <p:cNvPicPr>
            <a:picLocks noChangeAspect="1"/>
          </p:cNvPicPr>
          <p:nvPr userDrawn="1"/>
        </p:nvPicPr>
        <p:blipFill>
          <a:blip r:embed="rId3">
            <a:biLevel thresh="25000"/>
          </a:blip>
          <a:stretch>
            <a:fillRect/>
          </a:stretch>
        </p:blipFill>
        <p:spPr>
          <a:xfrm>
            <a:off x="11458742" y="6178531"/>
            <a:ext cx="441605" cy="46979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D72C00-5B30-4947-A6A0-816C099A8315}" type="datetimeFigureOut">
              <a:rPr kumimoji="1" lang="zh-CN" altLang="en-US" smtClean="0"/>
              <a:t>2023/4/26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D3646-2F20-B841-87F3-910C3752A60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7.xml"/><Relationship Id="rId7" Type="http://schemas.openxmlformats.org/officeDocument/2006/relationships/slideLayout" Target="../slideLayouts/slideLayout14.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media/image17.jpeg"/><Relationship Id="rId4" Type="http://schemas.openxmlformats.org/officeDocument/2006/relationships/tags" Target="../tags/tag78.xml"/><Relationship Id="rId9" Type="http://schemas.openxmlformats.org/officeDocument/2006/relationships/image" Target="../media/image3.emf"/></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3.xml"/><Relationship Id="rId7" Type="http://schemas.openxmlformats.org/officeDocument/2006/relationships/slideLayout" Target="../slideLayouts/slideLayout14.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5" Type="http://schemas.openxmlformats.org/officeDocument/2006/relationships/tags" Target="../tags/tag85.xml"/><Relationship Id="rId10" Type="http://schemas.openxmlformats.org/officeDocument/2006/relationships/image" Target="../media/image18.jpeg"/><Relationship Id="rId4" Type="http://schemas.openxmlformats.org/officeDocument/2006/relationships/tags" Target="../tags/tag84.xml"/><Relationship Id="rId9" Type="http://schemas.openxmlformats.org/officeDocument/2006/relationships/image" Target="../media/image3.emf"/></Relationships>
</file>

<file path=ppt/slides/_rels/slide1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89.xml"/><Relationship Id="rId7" Type="http://schemas.openxmlformats.org/officeDocument/2006/relationships/image" Target="../media/image2.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4.xml"/><Relationship Id="rId5" Type="http://schemas.openxmlformats.org/officeDocument/2006/relationships/tags" Target="../tags/tag91.xml"/><Relationship Id="rId4" Type="http://schemas.openxmlformats.org/officeDocument/2006/relationships/tags" Target="../tags/tag90.xm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20.tiff"/><Relationship Id="rId5" Type="http://schemas.openxmlformats.org/officeDocument/2006/relationships/tags" Target="../tags/tag96.xml"/><Relationship Id="rId10" Type="http://schemas.openxmlformats.org/officeDocument/2006/relationships/image" Target="../media/image3.emf"/><Relationship Id="rId4" Type="http://schemas.openxmlformats.org/officeDocument/2006/relationships/tags" Target="../tags/tag95.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21.png"/><Relationship Id="rId5" Type="http://schemas.openxmlformats.org/officeDocument/2006/relationships/tags" Target="../tags/tag103.xml"/><Relationship Id="rId10" Type="http://schemas.openxmlformats.org/officeDocument/2006/relationships/image" Target="../media/image3.emf"/><Relationship Id="rId4" Type="http://schemas.openxmlformats.org/officeDocument/2006/relationships/tags" Target="../tags/tag102.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08.xml"/><Relationship Id="rId7" Type="http://schemas.openxmlformats.org/officeDocument/2006/relationships/slideLayout" Target="../slideLayouts/slideLayout14.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10" Type="http://schemas.openxmlformats.org/officeDocument/2006/relationships/image" Target="../media/image22.png"/><Relationship Id="rId4" Type="http://schemas.openxmlformats.org/officeDocument/2006/relationships/tags" Target="../tags/tag109.xml"/><Relationship Id="rId9" Type="http://schemas.openxmlformats.org/officeDocument/2006/relationships/image" Target="../media/image3.emf"/></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24.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23.png"/><Relationship Id="rId5" Type="http://schemas.openxmlformats.org/officeDocument/2006/relationships/tags" Target="../tags/tag116.xml"/><Relationship Id="rId10" Type="http://schemas.openxmlformats.org/officeDocument/2006/relationships/image" Target="../media/image3.emf"/><Relationship Id="rId4" Type="http://schemas.openxmlformats.org/officeDocument/2006/relationships/tags" Target="../tags/tag115.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tags" Target="../tags/tag119.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23.xml"/><Relationship Id="rId7" Type="http://schemas.openxmlformats.org/officeDocument/2006/relationships/slideLayout" Target="../slideLayouts/slideLayout14.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26.png"/><Relationship Id="rId5" Type="http://schemas.openxmlformats.org/officeDocument/2006/relationships/tags" Target="../tags/tag125.xml"/><Relationship Id="rId10" Type="http://schemas.openxmlformats.org/officeDocument/2006/relationships/image" Target="../media/image25.png"/><Relationship Id="rId4" Type="http://schemas.openxmlformats.org/officeDocument/2006/relationships/tags" Target="../tags/tag124.xml"/><Relationship Id="rId9" Type="http://schemas.openxmlformats.org/officeDocument/2006/relationships/image" Target="../media/image3.emf"/></Relationships>
</file>

<file path=ppt/slides/_rels/slide19.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29.xml"/><Relationship Id="rId7" Type="http://schemas.openxmlformats.org/officeDocument/2006/relationships/image" Target="../media/image2.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4.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3.emf"/><Relationship Id="rId5" Type="http://schemas.openxmlformats.org/officeDocument/2006/relationships/tags" Target="../tags/tag9.xml"/><Relationship Id="rId10" Type="http://schemas.openxmlformats.org/officeDocument/2006/relationships/image" Target="../media/image2.png"/><Relationship Id="rId4" Type="http://schemas.openxmlformats.org/officeDocument/2006/relationships/tags" Target="../tags/tag8.xml"/><Relationship Id="rId9"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10" Type="http://schemas.openxmlformats.org/officeDocument/2006/relationships/image" Target="../media/image3.emf"/><Relationship Id="rId4" Type="http://schemas.openxmlformats.org/officeDocument/2006/relationships/tags" Target="../tags/tag135.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41.xml"/><Relationship Id="rId7" Type="http://schemas.openxmlformats.org/officeDocument/2006/relationships/image" Target="../media/image3.emf"/><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2.png"/><Relationship Id="rId5" Type="http://schemas.openxmlformats.org/officeDocument/2006/relationships/slideLayout" Target="../slideLayouts/slideLayout14.xml"/><Relationship Id="rId4" Type="http://schemas.openxmlformats.org/officeDocument/2006/relationships/tags" Target="../tags/tag142.xm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4.xml"/><Relationship Id="rId1" Type="http://schemas.openxmlformats.org/officeDocument/2006/relationships/tags" Target="../tags/tag143.xml"/></Relationships>
</file>

<file path=ppt/slides/_rels/slide2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47.xml"/><Relationship Id="rId7" Type="http://schemas.openxmlformats.org/officeDocument/2006/relationships/image" Target="../media/image2.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3.xml"/><Relationship Id="rId5" Type="http://schemas.openxmlformats.org/officeDocument/2006/relationships/slideLayout" Target="../slideLayouts/slideLayout14.xml"/><Relationship Id="rId4" Type="http://schemas.openxmlformats.org/officeDocument/2006/relationships/tags" Target="../tags/tag148.xm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1.xml"/><Relationship Id="rId7" Type="http://schemas.openxmlformats.org/officeDocument/2006/relationships/image" Target="../media/image3.emf"/><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2.png"/><Relationship Id="rId5" Type="http://schemas.openxmlformats.org/officeDocument/2006/relationships/slideLayout" Target="../slideLayouts/slideLayout14.xml"/><Relationship Id="rId4" Type="http://schemas.openxmlformats.org/officeDocument/2006/relationships/tags" Target="../tags/tag152.xml"/></Relationships>
</file>

<file path=ppt/slides/_rels/slide2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tags" Target="../tags/tag155.xml"/><Relationship Id="rId7" Type="http://schemas.openxmlformats.org/officeDocument/2006/relationships/image" Target="../media/image3.emf"/><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2.png"/><Relationship Id="rId5" Type="http://schemas.openxmlformats.org/officeDocument/2006/relationships/slideLayout" Target="../slideLayouts/slideLayout14.xml"/><Relationship Id="rId4" Type="http://schemas.openxmlformats.org/officeDocument/2006/relationships/tags" Target="../tags/tag156.xml"/><Relationship Id="rId9"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image" Target="../media/image34.png"/><Relationship Id="rId4"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6.png"/><Relationship Id="rId5" Type="http://schemas.openxmlformats.org/officeDocument/2006/relationships/tags" Target="../tags/tag19.xml"/><Relationship Id="rId10" Type="http://schemas.openxmlformats.org/officeDocument/2006/relationships/image" Target="../media/image3.emf"/><Relationship Id="rId4" Type="http://schemas.openxmlformats.org/officeDocument/2006/relationships/tags" Target="../tags/tag18.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8.png"/><Relationship Id="rId5" Type="http://schemas.openxmlformats.org/officeDocument/2006/relationships/tags" Target="../tags/tag26.xml"/><Relationship Id="rId10" Type="http://schemas.openxmlformats.org/officeDocument/2006/relationships/image" Target="../media/image3.emf"/><Relationship Id="rId4" Type="http://schemas.openxmlformats.org/officeDocument/2006/relationships/tags" Target="../tags/tag2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1.xml"/><Relationship Id="rId7" Type="http://schemas.openxmlformats.org/officeDocument/2006/relationships/slideLayout" Target="../slideLayouts/slideLayout14.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10" Type="http://schemas.openxmlformats.org/officeDocument/2006/relationships/image" Target="../media/image10.png"/><Relationship Id="rId4" Type="http://schemas.openxmlformats.org/officeDocument/2006/relationships/tags" Target="../tags/tag32.xml"/><Relationship Id="rId9" Type="http://schemas.openxmlformats.org/officeDocument/2006/relationships/image" Target="../media/image3.emf"/></Relationships>
</file>

<file path=ppt/slides/_rels/slide7.xml.rels><?xml version="1.0" encoding="UTF-8" standalone="yes"?>
<Relationships xmlns="http://schemas.openxmlformats.org/package/2006/relationships"><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tags" Target="../tags/tag60.xml"/><Relationship Id="rId21" Type="http://schemas.openxmlformats.org/officeDocument/2006/relationships/tags" Target="../tags/tag55.xml"/><Relationship Id="rId34" Type="http://schemas.openxmlformats.org/officeDocument/2006/relationships/image" Target="../media/image11.png"/><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33" Type="http://schemas.openxmlformats.org/officeDocument/2006/relationships/image" Target="../media/image3.emf"/><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tags" Target="../tags/tag63.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image" Target="../media/image2.png"/><Relationship Id="rId37" Type="http://schemas.openxmlformats.org/officeDocument/2006/relationships/image" Target="../media/image14.jpeg"/><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tags" Target="../tags/tag62.xml"/><Relationship Id="rId36" Type="http://schemas.openxmlformats.org/officeDocument/2006/relationships/image" Target="../media/image13.png"/><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slideLayout" Target="../slideLayouts/slideLayout1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tags" Target="../tags/tag61.xml"/><Relationship Id="rId30" Type="http://schemas.openxmlformats.org/officeDocument/2006/relationships/tags" Target="../tags/tag64.xml"/><Relationship Id="rId35" Type="http://schemas.openxmlformats.org/officeDocument/2006/relationships/image" Target="../media/image12.png"/><Relationship Id="rId8" Type="http://schemas.openxmlformats.org/officeDocument/2006/relationships/tags" Target="../tags/tag42.xml"/><Relationship Id="rId3" Type="http://schemas.openxmlformats.org/officeDocument/2006/relationships/tags" Target="../tags/tag37.xml"/></Relationships>
</file>

<file path=ppt/slides/_rels/slide8.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15.pn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3.emf"/><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2.png"/><Relationship Id="rId5" Type="http://schemas.openxmlformats.org/officeDocument/2006/relationships/tags" Target="../tags/tag69.xml"/><Relationship Id="rId10" Type="http://schemas.openxmlformats.org/officeDocument/2006/relationships/notesSlide" Target="../notesSlides/notesSlide2.xml"/><Relationship Id="rId4" Type="http://schemas.openxmlformats.org/officeDocument/2006/relationships/tags" Target="../tags/tag68.xml"/><Relationship Id="rId9" Type="http://schemas.openxmlformats.org/officeDocument/2006/relationships/slideLayout" Target="../slideLayouts/slideLayout14.xml"/><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4.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p:custDataLst>
              <p:tags r:id="rId3"/>
            </p:custDataLst>
          </p:nvPr>
        </p:nvSpPr>
        <p:spPr>
          <a:xfrm>
            <a:off x="790974" y="2149948"/>
            <a:ext cx="10857865" cy="1311128"/>
          </a:xfrm>
        </p:spPr>
        <p:txBody>
          <a:bodyPr wrap="square">
            <a:spAutoFit/>
          </a:bodyPr>
          <a:lstStyle/>
          <a:p>
            <a:r>
              <a:rPr lang="zh-CN" altLang="en-US" dirty="0"/>
              <a:t>ShardingSphere 联邦查询</a:t>
            </a:r>
            <a:br>
              <a:rPr lang="en-US" altLang="zh-CN" dirty="0"/>
            </a:br>
            <a:r>
              <a:rPr lang="zh-CN" altLang="en-US" dirty="0"/>
              <a:t>引擎演进与实战</a:t>
            </a:r>
          </a:p>
        </p:txBody>
      </p:sp>
      <p:sp>
        <p:nvSpPr>
          <p:cNvPr id="3" name="文本占位符 2"/>
          <p:cNvSpPr>
            <a:spLocks noGrp="1"/>
          </p:cNvSpPr>
          <p:nvPr>
            <p:ph type="body" idx="1"/>
            <p:custDataLst>
              <p:tags r:id="rId4"/>
            </p:custDataLst>
          </p:nvPr>
        </p:nvSpPr>
        <p:spPr>
          <a:xfrm>
            <a:off x="790974" y="4135549"/>
            <a:ext cx="5157787" cy="489376"/>
          </a:xfrm>
        </p:spPr>
        <p:txBody>
          <a:bodyPr>
            <a:noAutofit/>
          </a:bodyPr>
          <a:lstStyle/>
          <a:p>
            <a:r>
              <a:rPr lang="zh-CN" altLang="en-US" sz="2200" b="1" dirty="0"/>
              <a:t>端正强 </a:t>
            </a:r>
            <a:endParaRPr lang="en-US" altLang="zh-CN" sz="2200" b="1" dirty="0"/>
          </a:p>
        </p:txBody>
      </p:sp>
      <p:sp>
        <p:nvSpPr>
          <p:cNvPr id="6" name="文本框 5">
            <a:extLst>
              <a:ext uri="{FF2B5EF4-FFF2-40B4-BE49-F238E27FC236}">
                <a16:creationId xmlns:a16="http://schemas.microsoft.com/office/drawing/2014/main" id="{C0EAC7D7-4E90-C947-5C0F-4475C1911927}"/>
              </a:ext>
            </a:extLst>
          </p:cNvPr>
          <p:cNvSpPr txBox="1"/>
          <p:nvPr/>
        </p:nvSpPr>
        <p:spPr>
          <a:xfrm>
            <a:off x="790974" y="4708052"/>
            <a:ext cx="6188824"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duanzhengqiang@apache.org</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9">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为什么需要联邦查询引擎</a:t>
            </a:r>
          </a:p>
        </p:txBody>
      </p:sp>
      <p:pic>
        <p:nvPicPr>
          <p:cNvPr id="2" name="图片 1"/>
          <p:cNvPicPr>
            <a:picLocks noChangeAspect="1"/>
          </p:cNvPicPr>
          <p:nvPr>
            <p:custDataLst>
              <p:tags r:id="rId5"/>
            </p:custDataLst>
          </p:nvPr>
        </p:nvPicPr>
        <p:blipFill>
          <a:blip r:embed="rId10"/>
          <a:stretch>
            <a:fillRect/>
          </a:stretch>
        </p:blipFill>
        <p:spPr>
          <a:xfrm>
            <a:off x="665862" y="1675031"/>
            <a:ext cx="6114033" cy="4307453"/>
          </a:xfrm>
          <a:prstGeom prst="rect">
            <a:avLst/>
          </a:prstGeom>
        </p:spPr>
      </p:pic>
      <p:sp>
        <p:nvSpPr>
          <p:cNvPr id="4" name="文本框 3"/>
          <p:cNvSpPr txBox="1"/>
          <p:nvPr>
            <p:custDataLst>
              <p:tags r:id="rId6"/>
            </p:custDataLst>
          </p:nvPr>
        </p:nvSpPr>
        <p:spPr>
          <a:xfrm>
            <a:off x="7174305" y="1897623"/>
            <a:ext cx="4351833" cy="3696012"/>
          </a:xfrm>
          <a:prstGeom prst="rect">
            <a:avLst/>
          </a:prstGeom>
          <a:noFill/>
        </p:spPr>
        <p:txBody>
          <a:bodyPr wrap="square" tIns="0" rtlCol="0" anchor="t">
            <a:spAutoFit/>
          </a:bodyPr>
          <a:lstStyle/>
          <a:p>
            <a:pPr marL="285750" indent="-285750">
              <a:lnSpc>
                <a:spcPct val="150000"/>
              </a:lnSpc>
              <a:buSzPct val="75000"/>
              <a:buFont typeface="Wingdings" panose="05000000000000000000" charset="0"/>
              <a:buChar char=""/>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ShardingSphere 内核采用的是</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计算下推模型</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，通过 </a:t>
            </a:r>
            <a:r>
              <a:rPr lang="en-US" altLang="zh-CN"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SQL </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解析、</a:t>
            </a:r>
            <a:r>
              <a:rPr lang="en-US" altLang="zh-CN"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SQL </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路由、</a:t>
            </a:r>
            <a:r>
              <a:rPr lang="en-US" altLang="zh-CN"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SQL </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改写、</a:t>
            </a:r>
            <a:r>
              <a:rPr lang="en-US" altLang="zh-CN"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SQL </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执行和 </a:t>
            </a:r>
            <a:r>
              <a:rPr lang="en-US" altLang="zh-CN"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SQL </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归并</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几个阶段；</a:t>
            </a:r>
          </a:p>
          <a:p>
            <a:pPr marL="285750" indent="-285750">
              <a:lnSpc>
                <a:spcPct val="150000"/>
              </a:lnSpc>
              <a:buSzPct val="75000"/>
              <a:buFont typeface="Wingdings" panose="05000000000000000000" charset="0"/>
              <a:buChar char=""/>
            </a:pPr>
            <a:endPar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endParaRPr>
          </a:p>
          <a:p>
            <a:pPr marL="285750" indent="-285750">
              <a:lnSpc>
                <a:spcPct val="150000"/>
              </a:lnSpc>
              <a:buSzPct val="75000"/>
              <a:buFont typeface="Wingdings" panose="05000000000000000000" charset="0"/>
              <a:buChar char=""/>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计算下推模型只能支持完美 </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sym typeface="+mn-ea"/>
              </a:rPr>
              <a:t>Sharding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场景下的 </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sym typeface="+mn-ea"/>
              </a:rPr>
              <a:t>SQL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执行，对于跨库 </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sym typeface="+mn-ea"/>
              </a:rPr>
              <a:t>JOIN</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、子查询、复杂聚合查询等语句无法支持；</a:t>
            </a:r>
          </a:p>
          <a:p>
            <a:pPr marL="285750" indent="-285750">
              <a:lnSpc>
                <a:spcPct val="150000"/>
              </a:lnSpc>
              <a:buSzPct val="75000"/>
              <a:buFont typeface="Wingdings" panose="05000000000000000000" charset="0"/>
              <a:buChar char=""/>
            </a:pPr>
            <a:endPar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endParaRPr>
          </a:p>
          <a:p>
            <a:pPr marL="285750" indent="-285750">
              <a:lnSpc>
                <a:spcPct val="150000"/>
              </a:lnSpc>
              <a:buSzPct val="75000"/>
              <a:buFont typeface="Wingdings" panose="05000000000000000000" charset="0"/>
              <a:buChar char=""/>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用户业务查询 </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sym typeface="+mn-ea"/>
              </a:rPr>
              <a:t>SQL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复杂多变，通过业务 </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sym typeface="+mn-ea"/>
              </a:rPr>
              <a:t>SQL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改造接入 </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sym typeface="+mn-ea"/>
              </a:rPr>
              <a:t>ShardingSphere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成本较大；</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9">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联邦查询引擎原理</a:t>
            </a:r>
          </a:p>
        </p:txBody>
      </p:sp>
      <p:sp>
        <p:nvSpPr>
          <p:cNvPr id="10" name="矩形 9"/>
          <p:cNvSpPr/>
          <p:nvPr>
            <p:custDataLst>
              <p:tags r:id="rId5"/>
            </p:custDataLst>
          </p:nvPr>
        </p:nvSpPr>
        <p:spPr>
          <a:xfrm>
            <a:off x="7287791" y="1613336"/>
            <a:ext cx="4042456" cy="3998659"/>
          </a:xfrm>
          <a:prstGeom prst="rect">
            <a:avLst/>
          </a:prstGeom>
        </p:spPr>
        <p:txBody>
          <a:bodyPr wrap="square">
            <a:spAutoFit/>
          </a:bodyPr>
          <a:lstStyle/>
          <a:p>
            <a:pPr marL="285750" indent="-285750" algn="just">
              <a:lnSpc>
                <a:spcPct val="150000"/>
              </a:lnSpc>
              <a:buSzPct val="75000"/>
              <a:buFont typeface="Wingdings" panose="05000000000000000000" pitchFamily="2" charset="2"/>
              <a:buChar char="u"/>
            </a:pPr>
            <a:r>
              <a:rPr lang="en-GB" altLang="zh-CN" sz="1600" dirty="0">
                <a:solidFill>
                  <a:srgbClr val="FF0000"/>
                </a:solidFill>
                <a:latin typeface="Microsoft YaHei" panose="020B0503020204020204" pitchFamily="34" charset="-122"/>
                <a:ea typeface="Microsoft YaHei" panose="020B0503020204020204" pitchFamily="34" charset="-122"/>
              </a:rPr>
              <a:t>SQL Optimizer</a:t>
            </a:r>
            <a:r>
              <a:rPr lang="zh-CN" altLang="en-US" sz="1600" dirty="0">
                <a:latin typeface="Microsoft YaHei" panose="020B0503020204020204" pitchFamily="34" charset="-122"/>
                <a:ea typeface="Microsoft YaHei" panose="020B0503020204020204" pitchFamily="34" charset="-122"/>
              </a:rPr>
              <a:t>：对跨库的关联查询及子查询进行 </a:t>
            </a:r>
            <a:r>
              <a:rPr lang="en-US" altLang="zh-CN" sz="1600" dirty="0">
                <a:latin typeface="Microsoft YaHei" panose="020B0503020204020204" pitchFamily="34" charset="-122"/>
                <a:ea typeface="Microsoft YaHei" panose="020B0503020204020204" pitchFamily="34" charset="-122"/>
              </a:rPr>
              <a:t>RBO</a:t>
            </a:r>
            <a:r>
              <a:rPr lang="zh-CN" altLang="en-US" sz="1600" dirty="0">
                <a:latin typeface="Microsoft YaHei" panose="020B0503020204020204" pitchFamily="34" charset="-122"/>
                <a:ea typeface="Microsoft YaHei" panose="020B0503020204020204" pitchFamily="34" charset="-122"/>
              </a:rPr>
              <a:t> 和 </a:t>
            </a:r>
            <a:r>
              <a:rPr lang="en-US" altLang="zh-CN" sz="1600" dirty="0">
                <a:latin typeface="Microsoft YaHei" panose="020B0503020204020204" pitchFamily="34" charset="-122"/>
                <a:ea typeface="Microsoft YaHei" panose="020B0503020204020204" pitchFamily="34" charset="-122"/>
              </a:rPr>
              <a:t>CBO</a:t>
            </a:r>
            <a:r>
              <a:rPr lang="zh-CN" altLang="en-US" sz="1600" dirty="0">
                <a:latin typeface="Microsoft YaHei" panose="020B0503020204020204" pitchFamily="34" charset="-122"/>
                <a:ea typeface="Microsoft YaHei" panose="020B0503020204020204" pitchFamily="34" charset="-122"/>
              </a:rPr>
              <a:t> 优化，得到最优执行计划；</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spcBef>
                <a:spcPts val="1000"/>
              </a:spcBef>
              <a:buSzPct val="75000"/>
              <a:buFont typeface="Wingdings" panose="05000000000000000000" pitchFamily="2" charset="2"/>
              <a:buChar char="u"/>
            </a:pPr>
            <a:r>
              <a:rPr lang="en-GB" altLang="zh-CN" sz="1600" dirty="0">
                <a:solidFill>
                  <a:srgbClr val="FF0000"/>
                </a:solidFill>
                <a:latin typeface="Microsoft YaHei" panose="020B0503020204020204" pitchFamily="34" charset="-122"/>
                <a:ea typeface="Microsoft YaHei" panose="020B0503020204020204" pitchFamily="34" charset="-122"/>
              </a:rPr>
              <a:t>Data Fetcher</a:t>
            </a:r>
            <a:r>
              <a:rPr lang="zh-CN" altLang="en-US" sz="1600" dirty="0">
                <a:latin typeface="Microsoft YaHei" panose="020B0503020204020204" pitchFamily="34" charset="-122"/>
                <a:ea typeface="Microsoft YaHei" panose="020B0503020204020204" pitchFamily="34" charset="-122"/>
              </a:rPr>
              <a:t>：根据最优执行计划生成的 </a:t>
            </a:r>
            <a:r>
              <a:rPr lang="en-GB" altLang="zh-CN" sz="1600" dirty="0">
                <a:latin typeface="Microsoft YaHei" panose="020B0503020204020204" pitchFamily="34" charset="-122"/>
                <a:ea typeface="Microsoft YaHei" panose="020B0503020204020204" pitchFamily="34" charset="-122"/>
              </a:rPr>
              <a:t>SQL </a:t>
            </a:r>
            <a:r>
              <a:rPr lang="zh-CN" altLang="en-US" sz="1600" dirty="0">
                <a:latin typeface="Microsoft YaHei" panose="020B0503020204020204" pitchFamily="34" charset="-122"/>
                <a:ea typeface="Microsoft YaHei" panose="020B0503020204020204" pitchFamily="34" charset="-122"/>
              </a:rPr>
              <a:t>从存储节点获取数据，</a:t>
            </a:r>
            <a:r>
              <a:rPr lang="en-GB" altLang="zh-CN" sz="1600" dirty="0">
                <a:latin typeface="Microsoft YaHei" panose="020B0503020204020204" pitchFamily="34" charset="-122"/>
                <a:ea typeface="Microsoft YaHei" panose="020B0503020204020204" pitchFamily="34" charset="-122"/>
              </a:rPr>
              <a:t>Data Fetcher </a:t>
            </a:r>
            <a:r>
              <a:rPr lang="zh-CN" altLang="en-US" sz="1600" dirty="0">
                <a:latin typeface="Microsoft YaHei" panose="020B0503020204020204" pitchFamily="34" charset="-122"/>
                <a:ea typeface="Microsoft YaHei" panose="020B0503020204020204" pitchFamily="34" charset="-122"/>
              </a:rPr>
              <a:t>内部包含了对生成 </a:t>
            </a:r>
            <a:r>
              <a:rPr lang="en-GB" altLang="zh-CN" sz="1600" dirty="0">
                <a:latin typeface="Microsoft YaHei" panose="020B0503020204020204" pitchFamily="34" charset="-122"/>
                <a:ea typeface="Microsoft YaHei" panose="020B0503020204020204" pitchFamily="34" charset="-122"/>
              </a:rPr>
              <a:t>SQL </a:t>
            </a:r>
            <a:r>
              <a:rPr lang="zh-CN" altLang="en-US" sz="1600" dirty="0">
                <a:latin typeface="Microsoft YaHei" panose="020B0503020204020204" pitchFamily="34" charset="-122"/>
                <a:ea typeface="Microsoft YaHei" panose="020B0503020204020204" pitchFamily="34" charset="-122"/>
              </a:rPr>
              <a:t>的路由、改写和执行； </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spcBef>
                <a:spcPts val="1000"/>
              </a:spcBef>
              <a:buSzPct val="75000"/>
              <a:buFont typeface="Wingdings" panose="05000000000000000000" pitchFamily="2" charset="2"/>
              <a:buChar char="u"/>
            </a:pPr>
            <a:r>
              <a:rPr lang="en-GB" altLang="zh-CN" sz="1600" dirty="0">
                <a:solidFill>
                  <a:srgbClr val="FF0000"/>
                </a:solidFill>
                <a:latin typeface="Microsoft YaHei" panose="020B0503020204020204" pitchFamily="34" charset="-122"/>
                <a:ea typeface="Microsoft YaHei" panose="020B0503020204020204" pitchFamily="34" charset="-122"/>
              </a:rPr>
              <a:t>Operator Calculator</a:t>
            </a:r>
            <a:r>
              <a:rPr lang="zh-CN" altLang="en-US" sz="1600" dirty="0">
                <a:latin typeface="Microsoft YaHei" panose="020B0503020204020204" pitchFamily="34" charset="-122"/>
                <a:ea typeface="Microsoft YaHei" panose="020B0503020204020204" pitchFamily="34" charset="-122"/>
              </a:rPr>
              <a:t>：根据最优执行计划以及从存储节点获取的数据进行算子计算，得到最终查询结果。</a:t>
            </a:r>
          </a:p>
        </p:txBody>
      </p:sp>
      <p:pic>
        <p:nvPicPr>
          <p:cNvPr id="7" name="图片 6"/>
          <p:cNvPicPr>
            <a:picLocks noChangeAspect="1"/>
          </p:cNvPicPr>
          <p:nvPr>
            <p:custDataLst>
              <p:tags r:id="rId6"/>
            </p:custDataLst>
          </p:nvPr>
        </p:nvPicPr>
        <p:blipFill>
          <a:blip r:embed="rId10"/>
          <a:stretch>
            <a:fillRect/>
          </a:stretch>
        </p:blipFill>
        <p:spPr>
          <a:xfrm>
            <a:off x="622731" y="1596377"/>
            <a:ext cx="6042329" cy="4256966"/>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8">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联邦查询引擎第一版</a:t>
            </a:r>
          </a:p>
        </p:txBody>
      </p:sp>
      <p:pic>
        <p:nvPicPr>
          <p:cNvPr id="2" name="图片 1"/>
          <p:cNvPicPr>
            <a:picLocks noChangeAspect="1"/>
          </p:cNvPicPr>
          <p:nvPr>
            <p:custDataLst>
              <p:tags r:id="rId5"/>
            </p:custDataLst>
          </p:nvPr>
        </p:nvPicPr>
        <p:blipFill>
          <a:blip r:embed="rId9"/>
          <a:stretch>
            <a:fillRect/>
          </a:stretch>
        </p:blipFill>
        <p:spPr>
          <a:xfrm>
            <a:off x="2036713" y="1474208"/>
            <a:ext cx="8118573" cy="452035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10">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联邦查询引擎第一版</a:t>
            </a:r>
          </a:p>
        </p:txBody>
      </p:sp>
      <p:sp>
        <p:nvSpPr>
          <p:cNvPr id="4" name="文本框 3"/>
          <p:cNvSpPr txBox="1"/>
          <p:nvPr>
            <p:custDataLst>
              <p:tags r:id="rId5"/>
            </p:custDataLst>
          </p:nvPr>
        </p:nvSpPr>
        <p:spPr>
          <a:xfrm>
            <a:off x="5107575" y="1175856"/>
            <a:ext cx="6161316" cy="2595582"/>
          </a:xfrm>
          <a:prstGeom prst="rect">
            <a:avLst/>
          </a:prstGeom>
          <a:noFill/>
        </p:spPr>
        <p:txBody>
          <a:bodyPr wrap="square">
            <a:spAutoFit/>
          </a:bodyPr>
          <a:lstStyle/>
          <a:p>
            <a:r>
              <a:rPr lang="zh-CN" altLang="en-US" b="1" i="1" dirty="0">
                <a:latin typeface="Microsoft YaHei" panose="020B0503020204020204" pitchFamily="34" charset="-122"/>
                <a:ea typeface="Microsoft YaHei" panose="020B0503020204020204" pitchFamily="34" charset="-122"/>
              </a:rPr>
              <a:t>实现思路：</a:t>
            </a:r>
            <a:endParaRPr lang="en-US" altLang="zh-CN" b="1" i="1" dirty="0">
              <a:latin typeface="Microsoft YaHei" panose="020B0503020204020204" pitchFamily="34" charset="-122"/>
              <a:ea typeface="Microsoft YaHei" panose="020B0503020204020204" pitchFamily="34" charset="-122"/>
            </a:endParaRPr>
          </a:p>
          <a:p>
            <a:endParaRPr lang="en-US" altLang="zh-CN" sz="1600" dirty="0">
              <a:latin typeface="Microsoft YaHei" panose="020B0503020204020204" pitchFamily="34" charset="-122"/>
              <a:ea typeface="Microsoft YaHei" panose="020B0503020204020204" pitchFamily="34" charset="-122"/>
            </a:endParaRPr>
          </a:p>
          <a:p>
            <a:pPr marL="285750" indent="-285750">
              <a:spcBef>
                <a:spcPts val="5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使用 Calcite JDBC 实现基础联邦查询，支持跨库查询、子查询、聚合查询等复杂  </a:t>
            </a:r>
            <a:r>
              <a:rPr lang="en-US" altLang="zh-CN" sz="1600" dirty="0">
                <a:latin typeface="Microsoft YaHei" panose="020B0503020204020204" pitchFamily="34" charset="-122"/>
                <a:ea typeface="Microsoft YaHei" panose="020B0503020204020204" pitchFamily="34" charset="-122"/>
              </a:rPr>
              <a:t>SQL</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5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使用真实元数据注册到 </a:t>
            </a:r>
            <a:r>
              <a:rPr lang="en-US" altLang="zh-CN" sz="1600" dirty="0">
                <a:latin typeface="Microsoft YaHei" panose="020B0503020204020204" pitchFamily="34" charset="-122"/>
                <a:ea typeface="Microsoft YaHei" panose="020B0503020204020204" pitchFamily="34" charset="-122"/>
              </a:rPr>
              <a:t>Calcite</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Calcite</a:t>
            </a:r>
            <a:r>
              <a:rPr lang="zh-CN" altLang="en-US" sz="1600" dirty="0">
                <a:latin typeface="Microsoft YaHei" panose="020B0503020204020204" pitchFamily="34" charset="-122"/>
                <a:ea typeface="Microsoft YaHei" panose="020B0503020204020204" pitchFamily="34" charset="-122"/>
              </a:rPr>
              <a:t> 需要提前路由、改写为真实 </a:t>
            </a:r>
            <a:r>
              <a:rPr lang="en-US" altLang="zh-CN" sz="1600" dirty="0">
                <a:latin typeface="Microsoft YaHei" panose="020B0503020204020204" pitchFamily="34" charset="-122"/>
                <a:ea typeface="Microsoft YaHei" panose="020B0503020204020204" pitchFamily="34" charset="-122"/>
              </a:rPr>
              <a:t>SQL</a:t>
            </a:r>
            <a:r>
              <a:rPr lang="zh-CN" altLang="en-US" sz="1600" dirty="0">
                <a:latin typeface="Microsoft YaHei" panose="020B0503020204020204" pitchFamily="34" charset="-122"/>
                <a:ea typeface="Microsoft YaHei" panose="020B0503020204020204" pitchFamily="34" charset="-122"/>
              </a:rPr>
              <a:t> 再交由联邦查询引擎处理；</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500"/>
              </a:spcBef>
              <a:buSzPct val="75000"/>
              <a:buFont typeface="Wingdings" panose="05000000000000000000" pitchFamily="2" charset="2"/>
              <a:buChar char="u"/>
            </a:pPr>
            <a:r>
              <a:rPr lang="en-US" altLang="zh-CN" sz="1600" dirty="0">
                <a:latin typeface="Microsoft YaHei" panose="020B0503020204020204" pitchFamily="34" charset="-122"/>
                <a:ea typeface="Microsoft YaHei" panose="020B0503020204020204" pitchFamily="34" charset="-122"/>
              </a:rPr>
              <a:t>SQL</a:t>
            </a:r>
            <a:r>
              <a:rPr lang="zh-CN" altLang="en-US" sz="1600" dirty="0">
                <a:latin typeface="Microsoft YaHei" panose="020B0503020204020204" pitchFamily="34" charset="-122"/>
                <a:ea typeface="Microsoft YaHei" panose="020B0503020204020204" pitchFamily="34" charset="-122"/>
              </a:rPr>
              <a:t> 生成器根据 </a:t>
            </a:r>
            <a:r>
              <a:rPr lang="en-GB" altLang="zh-CN" sz="1600" dirty="0" err="1">
                <a:latin typeface="Microsoft YaHei" panose="020B0503020204020204" pitchFamily="34" charset="-122"/>
                <a:ea typeface="Microsoft YaHei" panose="020B0503020204020204" pitchFamily="34" charset="-122"/>
              </a:rPr>
              <a:t>ProjectableFilterableTable</a:t>
            </a:r>
            <a:r>
              <a:rPr lang="zh-CN" altLang="en-US" sz="1600" dirty="0">
                <a:latin typeface="Microsoft YaHei" panose="020B0503020204020204" pitchFamily="34" charset="-122"/>
                <a:ea typeface="Microsoft YaHei" panose="020B0503020204020204" pitchFamily="34" charset="-122"/>
              </a:rPr>
              <a:t> 接口参数生成 </a:t>
            </a:r>
            <a:r>
              <a:rPr lang="en-US" altLang="zh-CN" sz="1600" dirty="0">
                <a:latin typeface="Microsoft YaHei" panose="020B0503020204020204" pitchFamily="34" charset="-122"/>
                <a:ea typeface="Microsoft YaHei" panose="020B0503020204020204" pitchFamily="34" charset="-122"/>
              </a:rPr>
              <a:t>SQL</a:t>
            </a:r>
            <a:r>
              <a:rPr lang="zh-CN" altLang="en-US" sz="1600" dirty="0">
                <a:latin typeface="Microsoft YaHei" panose="020B0503020204020204" pitchFamily="34" charset="-122"/>
                <a:ea typeface="Microsoft YaHei" panose="020B0503020204020204" pitchFamily="34" charset="-122"/>
              </a:rPr>
              <a:t> 并执行；</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5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通过归并引擎将真实结果集归并为逻辑结果集返回给用户。</a:t>
            </a:r>
            <a:endParaRPr lang="en-US" altLang="zh-CN" sz="1600" dirty="0">
              <a:latin typeface="Microsoft YaHei" panose="020B0503020204020204" pitchFamily="34" charset="-122"/>
              <a:ea typeface="Microsoft YaHei" panose="020B0503020204020204" pitchFamily="34" charset="-122"/>
            </a:endParaRPr>
          </a:p>
        </p:txBody>
      </p:sp>
      <p:pic>
        <p:nvPicPr>
          <p:cNvPr id="5" name="图片 4"/>
          <p:cNvPicPr>
            <a:picLocks noChangeAspect="1"/>
          </p:cNvPicPr>
          <p:nvPr>
            <p:custDataLst>
              <p:tags r:id="rId6"/>
            </p:custDataLst>
          </p:nvPr>
        </p:nvPicPr>
        <p:blipFill>
          <a:blip r:embed="rId11"/>
          <a:stretch>
            <a:fillRect/>
          </a:stretch>
        </p:blipFill>
        <p:spPr>
          <a:xfrm>
            <a:off x="624476" y="1176287"/>
            <a:ext cx="4101738" cy="5205757"/>
          </a:xfrm>
          <a:prstGeom prst="rect">
            <a:avLst/>
          </a:prstGeom>
        </p:spPr>
      </p:pic>
      <p:sp>
        <p:nvSpPr>
          <p:cNvPr id="6" name="文本框 5"/>
          <p:cNvSpPr txBox="1"/>
          <p:nvPr>
            <p:custDataLst>
              <p:tags r:id="rId7"/>
            </p:custDataLst>
          </p:nvPr>
        </p:nvSpPr>
        <p:spPr>
          <a:xfrm>
            <a:off x="5107575" y="3943005"/>
            <a:ext cx="6161316" cy="2349361"/>
          </a:xfrm>
          <a:prstGeom prst="rect">
            <a:avLst/>
          </a:prstGeom>
          <a:noFill/>
        </p:spPr>
        <p:txBody>
          <a:bodyPr wrap="square" rtlCol="0">
            <a:spAutoFit/>
          </a:bodyPr>
          <a:lstStyle/>
          <a:p>
            <a:pPr>
              <a:buSzPct val="75000"/>
            </a:pPr>
            <a:r>
              <a:rPr lang="zh-CN" altLang="en-US" b="1" i="1" dirty="0">
                <a:latin typeface="Microsoft YaHei" panose="020B0503020204020204" pitchFamily="34" charset="-122"/>
                <a:ea typeface="Microsoft YaHei" panose="020B0503020204020204" pitchFamily="34" charset="-122"/>
              </a:rPr>
              <a:t>存在的问题：</a:t>
            </a:r>
          </a:p>
          <a:p>
            <a:pPr>
              <a:buSzPct val="75000"/>
            </a:pPr>
            <a:endParaRPr lang="zh-CN" altLang="en-US" sz="1600" dirty="0">
              <a:latin typeface="Microsoft YaHei" panose="020B0503020204020204" pitchFamily="34" charset="-122"/>
              <a:ea typeface="Microsoft YaHei" panose="020B0503020204020204" pitchFamily="34" charset="-122"/>
            </a:endParaRPr>
          </a:p>
          <a:p>
            <a:pPr marL="285750" indent="-285750">
              <a:spcBef>
                <a:spcPts val="5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默认使用 </a:t>
            </a:r>
            <a:r>
              <a:rPr lang="en-US" altLang="zh-CN" sz="1600" dirty="0">
                <a:latin typeface="Microsoft YaHei" panose="020B0503020204020204" pitchFamily="34" charset="-122"/>
                <a:ea typeface="Microsoft YaHei" panose="020B0503020204020204" pitchFamily="34" charset="-122"/>
              </a:rPr>
              <a:t>Calcite</a:t>
            </a:r>
            <a:r>
              <a:rPr lang="zh-CN" altLang="en-US" sz="1600" dirty="0">
                <a:latin typeface="Microsoft YaHei" panose="020B0503020204020204" pitchFamily="34" charset="-122"/>
                <a:ea typeface="Microsoft YaHei" panose="020B0503020204020204" pitchFamily="34" charset="-122"/>
              </a:rPr>
              <a:t> 内置优化规则，没有集成优化模块 ShardingSphereOptimizer；</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5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存在着两次解析问题（Calcite 解析和 ShardingSphere 解析）；</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5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下推 </a:t>
            </a:r>
            <a:r>
              <a:rPr lang="en-US" altLang="zh-CN" sz="1600" dirty="0">
                <a:latin typeface="Microsoft YaHei" panose="020B0503020204020204" pitchFamily="34" charset="-122"/>
                <a:ea typeface="Microsoft YaHei" panose="020B0503020204020204" pitchFamily="34" charset="-122"/>
              </a:rPr>
              <a:t>SQL</a:t>
            </a:r>
            <a:r>
              <a:rPr lang="zh-CN" altLang="en-US" sz="1600" dirty="0">
                <a:latin typeface="Microsoft YaHei" panose="020B0503020204020204" pitchFamily="34" charset="-122"/>
                <a:ea typeface="Microsoft YaHei" panose="020B0503020204020204" pitchFamily="34" charset="-122"/>
              </a:rPr>
              <a:t> 生成后全路由，会导致在所有真实表中执行查询，当真实表数量非常多时，会导致查询效率降低；</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5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两套元数据，维护成本高；</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10">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联邦查询引擎第二版</a:t>
            </a:r>
          </a:p>
        </p:txBody>
      </p:sp>
      <p:pic>
        <p:nvPicPr>
          <p:cNvPr id="4" name="图片 3"/>
          <p:cNvPicPr>
            <a:picLocks noChangeAspect="1"/>
          </p:cNvPicPr>
          <p:nvPr>
            <p:custDataLst>
              <p:tags r:id="rId5"/>
            </p:custDataLst>
          </p:nvPr>
        </p:nvPicPr>
        <p:blipFill>
          <a:blip r:embed="rId11"/>
          <a:stretch>
            <a:fillRect/>
          </a:stretch>
        </p:blipFill>
        <p:spPr>
          <a:xfrm>
            <a:off x="791310" y="1331740"/>
            <a:ext cx="3792888" cy="5316583"/>
          </a:xfrm>
          <a:prstGeom prst="rect">
            <a:avLst/>
          </a:prstGeom>
        </p:spPr>
      </p:pic>
      <p:sp>
        <p:nvSpPr>
          <p:cNvPr id="2" name="文本框 1"/>
          <p:cNvSpPr txBox="1"/>
          <p:nvPr>
            <p:custDataLst>
              <p:tags r:id="rId6"/>
            </p:custDataLst>
          </p:nvPr>
        </p:nvSpPr>
        <p:spPr>
          <a:xfrm>
            <a:off x="5070469" y="1172655"/>
            <a:ext cx="6543996" cy="3465051"/>
          </a:xfrm>
          <a:prstGeom prst="rect">
            <a:avLst/>
          </a:prstGeom>
          <a:noFill/>
        </p:spPr>
        <p:txBody>
          <a:bodyPr wrap="square">
            <a:spAutoFit/>
          </a:bodyPr>
          <a:lstStyle/>
          <a:p>
            <a:pPr>
              <a:spcBef>
                <a:spcPts val="100"/>
              </a:spcBef>
            </a:pPr>
            <a:r>
              <a:rPr lang="zh-CN" altLang="en-US" b="1" i="1" dirty="0">
                <a:latin typeface="Microsoft YaHei" panose="020B0503020204020204" pitchFamily="34" charset="-122"/>
                <a:ea typeface="Microsoft YaHei" panose="020B0503020204020204" pitchFamily="34" charset="-122"/>
              </a:rPr>
              <a:t>实现思路：</a:t>
            </a:r>
            <a:endParaRPr lang="en-US" altLang="zh-CN" b="1" i="1" dirty="0">
              <a:latin typeface="Microsoft YaHei" panose="020B0503020204020204" pitchFamily="34" charset="-122"/>
              <a:ea typeface="Microsoft YaHei" panose="020B0503020204020204" pitchFamily="34" charset="-122"/>
            </a:endParaRPr>
          </a:p>
          <a:p>
            <a:pPr>
              <a:spcBef>
                <a:spcPts val="100"/>
              </a:spcBef>
            </a:pPr>
            <a:endParaRPr lang="en-US" altLang="zh-CN" sz="1600" dirty="0">
              <a:latin typeface="Microsoft YaHei" panose="020B0503020204020204" pitchFamily="34" charset="-122"/>
              <a:ea typeface="Microsoft YaHei" panose="020B0503020204020204" pitchFamily="34" charset="-122"/>
            </a:endParaRPr>
          </a:p>
          <a:p>
            <a:pPr marL="285750"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参考 Calcite JDBC，自行实现联邦查询引擎执行流程：</a:t>
            </a:r>
            <a:endParaRPr lang="en-US" altLang="zh-CN" sz="1600" dirty="0">
              <a:latin typeface="Microsoft YaHei" panose="020B0503020204020204" pitchFamily="34" charset="-122"/>
              <a:ea typeface="Microsoft YaHei" panose="020B0503020204020204" pitchFamily="34" charset="-122"/>
            </a:endParaRPr>
          </a:p>
          <a:p>
            <a:pPr marL="742950" lvl="1" indent="-285750">
              <a:spcBef>
                <a:spcPts val="100"/>
              </a:spcBef>
              <a:buSzPct val="75000"/>
              <a:buFont typeface="Wingdings" panose="05000000000000000000" pitchFamily="2" charset="2"/>
              <a:buChar char="u"/>
            </a:pPr>
            <a:r>
              <a:rPr lang="en-US" altLang="zh-CN" sz="1600" dirty="0" err="1">
                <a:latin typeface="Microsoft YaHei" panose="020B0503020204020204" pitchFamily="34" charset="-122"/>
                <a:ea typeface="Microsoft YaHei" panose="020B0503020204020204" pitchFamily="34" charset="-122"/>
              </a:rPr>
              <a:t>ShardingSphere</a:t>
            </a:r>
            <a:r>
              <a:rPr lang="en-US" altLang="zh-CN" sz="1600" dirty="0">
                <a:latin typeface="Microsoft YaHei" panose="020B0503020204020204" pitchFamily="34" charset="-122"/>
                <a:ea typeface="Microsoft YaHei" panose="020B0503020204020204" pitchFamily="34" charset="-122"/>
              </a:rPr>
              <a:t> SQL</a:t>
            </a:r>
            <a:r>
              <a:rPr lang="zh-CN" altLang="en-US" sz="1600" dirty="0">
                <a:latin typeface="Microsoft YaHei" panose="020B0503020204020204" pitchFamily="34" charset="-122"/>
                <a:ea typeface="Microsoft YaHei" panose="020B0503020204020204" pitchFamily="34" charset="-122"/>
              </a:rPr>
              <a:t> 解析； </a:t>
            </a:r>
            <a:endParaRPr lang="en-US" altLang="zh-CN" sz="1600" dirty="0">
              <a:latin typeface="Microsoft YaHei" panose="020B0503020204020204" pitchFamily="34" charset="-122"/>
              <a:ea typeface="Microsoft YaHei" panose="020B0503020204020204" pitchFamily="34" charset="-122"/>
            </a:endParaRPr>
          </a:p>
          <a:p>
            <a:pPr marL="742950" lvl="1" indent="-285750">
              <a:spcBef>
                <a:spcPts val="100"/>
              </a:spcBef>
              <a:buSzPct val="75000"/>
              <a:buFont typeface="Wingdings" panose="05000000000000000000" pitchFamily="2" charset="2"/>
              <a:buChar char="u"/>
            </a:pPr>
            <a:r>
              <a:rPr lang="en-US" altLang="zh-CN" sz="1600" dirty="0" err="1">
                <a:latin typeface="Microsoft YaHei" panose="020B0503020204020204" pitchFamily="34" charset="-122"/>
                <a:ea typeface="Microsoft YaHei" panose="020B0503020204020204" pitchFamily="34" charset="-122"/>
              </a:rPr>
              <a:t>SQLStatement</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转换 </a:t>
            </a:r>
            <a:r>
              <a:rPr lang="en-US" altLang="zh-CN" sz="1600" dirty="0" err="1">
                <a:latin typeface="Microsoft YaHei" panose="020B0503020204020204" pitchFamily="34" charset="-122"/>
                <a:ea typeface="Microsoft YaHei" panose="020B0503020204020204" pitchFamily="34" charset="-122"/>
              </a:rPr>
              <a:t>SqlNode</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marL="742950" lvl="1" indent="-285750">
              <a:spcBef>
                <a:spcPts val="100"/>
              </a:spcBef>
              <a:buSzPct val="75000"/>
              <a:buFont typeface="Wingdings" panose="05000000000000000000" pitchFamily="2" charset="2"/>
              <a:buChar char="u"/>
            </a:pPr>
            <a:r>
              <a:rPr lang="en-US" altLang="zh-CN" sz="1600" dirty="0" err="1">
                <a:latin typeface="Microsoft YaHei" panose="020B0503020204020204" pitchFamily="34" charset="-122"/>
                <a:ea typeface="Microsoft YaHei" panose="020B0503020204020204" pitchFamily="34" charset="-122"/>
              </a:rPr>
              <a:t>SqlNode</a:t>
            </a:r>
            <a:r>
              <a:rPr lang="zh-CN" altLang="en-US" sz="1600" dirty="0">
                <a:latin typeface="Microsoft YaHei" panose="020B0503020204020204" pitchFamily="34" charset="-122"/>
                <a:ea typeface="Microsoft YaHei" panose="020B0503020204020204" pitchFamily="34" charset="-122"/>
              </a:rPr>
              <a:t> 转换 </a:t>
            </a:r>
            <a:r>
              <a:rPr lang="en-US" altLang="zh-CN" sz="1600" dirty="0" err="1">
                <a:latin typeface="Microsoft YaHei" panose="020B0503020204020204" pitchFamily="34" charset="-122"/>
                <a:ea typeface="Microsoft YaHei" panose="020B0503020204020204" pitchFamily="34" charset="-122"/>
              </a:rPr>
              <a:t>RelNode</a:t>
            </a:r>
            <a:r>
              <a:rPr lang="zh-CN" altLang="en-US" sz="1600" dirty="0">
                <a:latin typeface="Microsoft YaHei" panose="020B0503020204020204" pitchFamily="34" charset="-122"/>
                <a:ea typeface="Microsoft YaHei" panose="020B0503020204020204" pitchFamily="34" charset="-122"/>
              </a:rPr>
              <a:t> 并校验；</a:t>
            </a:r>
            <a:endParaRPr lang="en-US" altLang="zh-CN" sz="1600" dirty="0">
              <a:latin typeface="Microsoft YaHei" panose="020B0503020204020204" pitchFamily="34" charset="-122"/>
              <a:ea typeface="Microsoft YaHei" panose="020B0503020204020204" pitchFamily="34" charset="-122"/>
            </a:endParaRPr>
          </a:p>
          <a:p>
            <a:pPr marL="742950" lvl="1"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基于优化规则进行逻辑优化；</a:t>
            </a:r>
            <a:endParaRPr lang="en-US" altLang="zh-CN" sz="1600" dirty="0">
              <a:latin typeface="Microsoft YaHei" panose="020B0503020204020204" pitchFamily="34" charset="-122"/>
              <a:ea typeface="Microsoft YaHei" panose="020B0503020204020204" pitchFamily="34" charset="-122"/>
            </a:endParaRPr>
          </a:p>
          <a:p>
            <a:pPr marL="742950" lvl="1"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基于统计信息，代价模型进行物理优化（未实现）；</a:t>
            </a:r>
            <a:endParaRPr lang="en-US" altLang="zh-CN" sz="1600" dirty="0">
              <a:latin typeface="Microsoft YaHei" panose="020B0503020204020204" pitchFamily="34" charset="-122"/>
              <a:ea typeface="Microsoft YaHei" panose="020B0503020204020204" pitchFamily="34" charset="-122"/>
            </a:endParaRPr>
          </a:p>
          <a:p>
            <a:pPr marL="742950" lvl="1"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物理计划执行（未实现自定义算子）；</a:t>
            </a:r>
            <a:endParaRPr lang="en-US" altLang="zh-CN" sz="1600" dirty="0">
              <a:latin typeface="Microsoft YaHei" panose="020B0503020204020204" pitchFamily="34" charset="-122"/>
              <a:ea typeface="Microsoft YaHei" panose="020B0503020204020204" pitchFamily="34" charset="-122"/>
            </a:endParaRPr>
          </a:p>
          <a:p>
            <a:pPr>
              <a:spcBef>
                <a:spcPts val="100"/>
              </a:spcBef>
              <a:buSzPct val="75000"/>
            </a:pPr>
            <a:endParaRPr lang="en-US" altLang="zh-CN" sz="1600" dirty="0">
              <a:latin typeface="Microsoft YaHei" panose="020B0503020204020204" pitchFamily="34" charset="-122"/>
              <a:ea typeface="Microsoft YaHei" panose="020B0503020204020204" pitchFamily="34" charset="-122"/>
            </a:endParaRPr>
          </a:p>
          <a:p>
            <a:pPr marL="285750"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统一内核逻辑元数据和真实元数据，使用逻辑元数据注册到 </a:t>
            </a:r>
            <a:r>
              <a:rPr lang="en-US" altLang="zh-CN" sz="1600" dirty="0">
                <a:latin typeface="Microsoft YaHei" panose="020B0503020204020204" pitchFamily="34" charset="-122"/>
                <a:ea typeface="Microsoft YaHei" panose="020B0503020204020204" pitchFamily="34" charset="-122"/>
              </a:rPr>
              <a:t>Calcite</a:t>
            </a:r>
            <a:r>
              <a:rPr lang="zh-CN" altLang="en-US" sz="1600" dirty="0">
                <a:latin typeface="Microsoft YaHei" panose="020B0503020204020204" pitchFamily="34" charset="-122"/>
                <a:ea typeface="Microsoft YaHei" panose="020B0503020204020204" pitchFamily="34" charset="-122"/>
              </a:rPr>
              <a:t>，逻辑 </a:t>
            </a:r>
            <a:r>
              <a:rPr lang="en-US" altLang="zh-CN" sz="1600" dirty="0">
                <a:latin typeface="Microsoft YaHei" panose="020B0503020204020204" pitchFamily="34" charset="-122"/>
                <a:ea typeface="Microsoft YaHei" panose="020B0503020204020204" pitchFamily="34" charset="-122"/>
              </a:rPr>
              <a:t>SQL</a:t>
            </a:r>
            <a:r>
              <a:rPr lang="zh-CN" altLang="en-US" sz="1600" dirty="0">
                <a:latin typeface="Microsoft YaHei" panose="020B0503020204020204" pitchFamily="34" charset="-122"/>
                <a:ea typeface="Microsoft YaHei" panose="020B0503020204020204" pitchFamily="34" charset="-122"/>
              </a:rPr>
              <a:t> 通过决断器后交由 </a:t>
            </a:r>
            <a:r>
              <a:rPr lang="en-US" altLang="zh-CN" sz="1600" dirty="0">
                <a:latin typeface="Microsoft YaHei" panose="020B0503020204020204" pitchFamily="34" charset="-122"/>
                <a:ea typeface="Microsoft YaHei" panose="020B0503020204020204" pitchFamily="34" charset="-122"/>
              </a:rPr>
              <a:t>Calcite</a:t>
            </a:r>
            <a:r>
              <a:rPr lang="zh-CN" altLang="en-US" sz="1600" dirty="0">
                <a:latin typeface="Microsoft YaHei" panose="020B0503020204020204" pitchFamily="34" charset="-122"/>
                <a:ea typeface="Microsoft YaHei" panose="020B0503020204020204" pitchFamily="34" charset="-122"/>
              </a:rPr>
              <a:t> 执行；</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基于优化之后的物理计划生成 </a:t>
            </a:r>
            <a:r>
              <a:rPr lang="en-US" altLang="zh-CN" sz="1600" dirty="0">
                <a:latin typeface="Microsoft YaHei" panose="020B0503020204020204" pitchFamily="34" charset="-122"/>
                <a:ea typeface="Microsoft YaHei" panose="020B0503020204020204" pitchFamily="34" charset="-122"/>
              </a:rPr>
              <a:t>SQL</a:t>
            </a:r>
            <a:r>
              <a:rPr lang="zh-CN" altLang="en-US" sz="1600" dirty="0">
                <a:latin typeface="Microsoft YaHei" panose="020B0503020204020204" pitchFamily="34" charset="-122"/>
                <a:ea typeface="Microsoft YaHei" panose="020B0503020204020204" pitchFamily="34" charset="-122"/>
              </a:rPr>
              <a:t>。</a:t>
            </a:r>
          </a:p>
        </p:txBody>
      </p:sp>
      <p:sp>
        <p:nvSpPr>
          <p:cNvPr id="5" name="文本框 4"/>
          <p:cNvSpPr txBox="1"/>
          <p:nvPr>
            <p:custDataLst>
              <p:tags r:id="rId7"/>
            </p:custDataLst>
          </p:nvPr>
        </p:nvSpPr>
        <p:spPr>
          <a:xfrm>
            <a:off x="5070469" y="4640431"/>
            <a:ext cx="6543996" cy="1910779"/>
          </a:xfrm>
          <a:prstGeom prst="rect">
            <a:avLst/>
          </a:prstGeom>
          <a:noFill/>
        </p:spPr>
        <p:txBody>
          <a:bodyPr wrap="square" rtlCol="0">
            <a:spAutoFit/>
          </a:bodyPr>
          <a:lstStyle/>
          <a:p>
            <a:pPr>
              <a:spcBef>
                <a:spcPts val="100"/>
              </a:spcBef>
              <a:buSzPct val="75000"/>
            </a:pPr>
            <a:r>
              <a:rPr lang="zh-CN" altLang="en-US" b="1" i="1" dirty="0">
                <a:latin typeface="Microsoft YaHei" panose="020B0503020204020204" pitchFamily="34" charset="-122"/>
                <a:ea typeface="Microsoft YaHei" panose="020B0503020204020204" pitchFamily="34" charset="-122"/>
              </a:rPr>
              <a:t>存在的问题：</a:t>
            </a:r>
          </a:p>
          <a:p>
            <a:pPr>
              <a:spcBef>
                <a:spcPts val="100"/>
              </a:spcBef>
              <a:buSzPct val="75000"/>
            </a:pPr>
            <a:endParaRPr lang="zh-CN" altLang="en-US" sz="1600" dirty="0">
              <a:latin typeface="Microsoft YaHei" panose="020B0503020204020204" pitchFamily="34" charset="-122"/>
              <a:ea typeface="Microsoft YaHei" panose="020B0503020204020204" pitchFamily="34" charset="-122"/>
            </a:endParaRPr>
          </a:p>
          <a:p>
            <a:pPr marL="285750"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存在 </a:t>
            </a:r>
            <a:r>
              <a:rPr lang="en-US" altLang="zh-CN" sz="1600" dirty="0" err="1">
                <a:latin typeface="Microsoft YaHei" panose="020B0503020204020204" pitchFamily="34" charset="-122"/>
                <a:ea typeface="Microsoft YaHei" panose="020B0503020204020204" pitchFamily="34" charset="-122"/>
              </a:rPr>
              <a:t>SQLStatement</a:t>
            </a:r>
            <a:r>
              <a:rPr lang="zh-CN" altLang="en-US" sz="1600" dirty="0">
                <a:latin typeface="Microsoft YaHei" panose="020B0503020204020204" pitchFamily="34" charset="-122"/>
                <a:ea typeface="Microsoft YaHei" panose="020B0503020204020204" pitchFamily="34" charset="-122"/>
              </a:rPr>
              <a:t> 和 </a:t>
            </a:r>
            <a:r>
              <a:rPr lang="en-US" altLang="zh-CN" sz="1600" dirty="0" err="1">
                <a:latin typeface="Microsoft YaHei" panose="020B0503020204020204" pitchFamily="34" charset="-122"/>
                <a:ea typeface="Microsoft YaHei" panose="020B0503020204020204" pitchFamily="34" charset="-122"/>
              </a:rPr>
              <a:t>SqlNode</a:t>
            </a:r>
            <a:r>
              <a:rPr lang="zh-CN" altLang="en-US" sz="1600" dirty="0">
                <a:latin typeface="Microsoft YaHei" panose="020B0503020204020204" pitchFamily="34" charset="-122"/>
                <a:ea typeface="Microsoft YaHei" panose="020B0503020204020204" pitchFamily="34" charset="-122"/>
              </a:rPr>
              <a:t> 的相互转换，影响效率和兼容性；</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缺乏统计信息和代价模型，暂不支持物理优化；</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物理计划的执行依赖 </a:t>
            </a:r>
            <a:r>
              <a:rPr lang="en-US" altLang="zh-CN" sz="1600" dirty="0">
                <a:latin typeface="Microsoft YaHei" panose="020B0503020204020204" pitchFamily="34" charset="-122"/>
                <a:ea typeface="Microsoft YaHei" panose="020B0503020204020204" pitchFamily="34" charset="-122"/>
              </a:rPr>
              <a:t>Calcite</a:t>
            </a:r>
            <a:r>
              <a:rPr lang="zh-CN" altLang="en-US" sz="1600" dirty="0">
                <a:latin typeface="Microsoft YaHei" panose="020B0503020204020204" pitchFamily="34" charset="-122"/>
                <a:ea typeface="Microsoft YaHei" panose="020B0503020204020204" pitchFamily="34" charset="-122"/>
              </a:rPr>
              <a:t> 内置的 </a:t>
            </a:r>
            <a:r>
              <a:rPr lang="en-GB" altLang="zh-CN" sz="1600" dirty="0" err="1">
                <a:latin typeface="Microsoft YaHei" panose="020B0503020204020204" pitchFamily="34" charset="-122"/>
                <a:ea typeface="Microsoft YaHei" panose="020B0503020204020204" pitchFamily="34" charset="-122"/>
              </a:rPr>
              <a:t>EnumerableRel</a:t>
            </a:r>
            <a:r>
              <a:rPr lang="zh-CN" altLang="en-US" sz="1600" dirty="0">
                <a:latin typeface="Microsoft YaHei" panose="020B0503020204020204" pitchFamily="34" charset="-122"/>
                <a:ea typeface="Microsoft YaHei" panose="020B0503020204020204" pitchFamily="34" charset="-122"/>
              </a:rPr>
              <a:t> 算子，性能一般且无法灵活控制；</a:t>
            </a:r>
            <a:endParaRPr lang="en-US" altLang="zh-CN" sz="1600" dirty="0">
              <a:latin typeface="Microsoft YaHei" panose="020B0503020204020204" pitchFamily="34" charset="-122"/>
              <a:ea typeface="Microsoft YaHei" panose="020B0503020204020204" pitchFamily="34" charset="-122"/>
            </a:endParaRPr>
          </a:p>
          <a:p>
            <a:pPr marL="285750" indent="-285750">
              <a:spcBef>
                <a:spcPts val="100"/>
              </a:spcBef>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缺乏</a:t>
            </a:r>
            <a:r>
              <a:rPr lang="zh-CN" altLang="en-US" sz="1600" dirty="0">
                <a:effectLst/>
                <a:latin typeface="Microsoft YaHei" panose="020B0503020204020204" pitchFamily="34" charset="-122"/>
                <a:ea typeface="Microsoft YaHei" panose="020B0503020204020204" pitchFamily="34" charset="-122"/>
              </a:rPr>
              <a:t>内存保护机制，需要避免加载数据过多导致 </a:t>
            </a:r>
            <a:r>
              <a:rPr lang="en-US" altLang="zh-CN" sz="1600" dirty="0">
                <a:effectLst/>
                <a:latin typeface="Microsoft YaHei" panose="020B0503020204020204" pitchFamily="34" charset="-122"/>
                <a:ea typeface="Microsoft YaHei" panose="020B0503020204020204" pitchFamily="34" charset="-122"/>
              </a:rPr>
              <a:t>OOM</a:t>
            </a:r>
            <a:r>
              <a:rPr lang="zh-CN" altLang="en-US" sz="1600" dirty="0">
                <a:effectLst/>
                <a:latin typeface="Microsoft YaHei" panose="020B0503020204020204" pitchFamily="34" charset="-122"/>
                <a:ea typeface="Microsoft YaHei" panose="020B0503020204020204" pitchFamily="34" charset="-122"/>
              </a:rPr>
              <a:t>；</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9">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联邦查询引擎第二版</a:t>
            </a:r>
          </a:p>
        </p:txBody>
      </p:sp>
      <p:pic>
        <p:nvPicPr>
          <p:cNvPr id="6" name="图片 5"/>
          <p:cNvPicPr>
            <a:picLocks noChangeAspect="1"/>
          </p:cNvPicPr>
          <p:nvPr>
            <p:custDataLst>
              <p:tags r:id="rId5"/>
            </p:custDataLst>
          </p:nvPr>
        </p:nvPicPr>
        <p:blipFill>
          <a:blip r:embed="rId10"/>
          <a:stretch>
            <a:fillRect/>
          </a:stretch>
        </p:blipFill>
        <p:spPr>
          <a:xfrm>
            <a:off x="522515" y="1871250"/>
            <a:ext cx="5103224" cy="3967262"/>
          </a:xfrm>
          <a:prstGeom prst="rect">
            <a:avLst/>
          </a:prstGeom>
        </p:spPr>
      </p:pic>
      <p:sp>
        <p:nvSpPr>
          <p:cNvPr id="10" name="文本框 9"/>
          <p:cNvSpPr txBox="1"/>
          <p:nvPr>
            <p:custDataLst>
              <p:tags r:id="rId6"/>
            </p:custDataLst>
          </p:nvPr>
        </p:nvSpPr>
        <p:spPr>
          <a:xfrm>
            <a:off x="5725513" y="1088892"/>
            <a:ext cx="5957412" cy="5324535"/>
          </a:xfrm>
          <a:prstGeom prst="rect">
            <a:avLst/>
          </a:prstGeom>
          <a:noFill/>
        </p:spPr>
        <p:txBody>
          <a:bodyPr wrap="square">
            <a:spAutoFit/>
          </a:bodyPr>
          <a:lstStyle/>
          <a:p>
            <a:r>
              <a:rPr lang="zh-CN" altLang="en-US" b="1" i="1" dirty="0">
                <a:latin typeface="Microsoft YaHei" panose="020B0503020204020204" pitchFamily="34" charset="-122"/>
                <a:ea typeface="Microsoft YaHei" panose="020B0503020204020204" pitchFamily="34" charset="-122"/>
              </a:rPr>
              <a:t>联邦查询引擎改造：</a:t>
            </a:r>
            <a:endParaRPr lang="en-US" altLang="zh-CN" b="1" i="1" dirty="0">
              <a:latin typeface="Microsoft YaHei" panose="020B0503020204020204" pitchFamily="34" charset="-122"/>
              <a:ea typeface="Microsoft YaHei" panose="020B0503020204020204" pitchFamily="34" charset="-122"/>
            </a:endParaRPr>
          </a:p>
          <a:p>
            <a:endParaRPr lang="en-US" altLang="zh-CN" sz="1600" dirty="0">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r>
              <a:rPr lang="en-US" altLang="zh-CN" sz="1600" dirty="0">
                <a:latin typeface="Microsoft YaHei" panose="020B0503020204020204" pitchFamily="34" charset="-122"/>
                <a:ea typeface="Microsoft YaHei" panose="020B0503020204020204" pitchFamily="34" charset="-122"/>
              </a:rPr>
              <a:t>SQL</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Federation</a:t>
            </a:r>
            <a:r>
              <a:rPr lang="zh-CN" altLang="en-US" sz="1600" dirty="0">
                <a:latin typeface="Microsoft YaHei" panose="020B0503020204020204" pitchFamily="34" charset="-122"/>
                <a:ea typeface="Microsoft YaHei" panose="020B0503020204020204" pitchFamily="34" charset="-122"/>
              </a:rPr>
              <a:t> 由 </a:t>
            </a:r>
            <a:r>
              <a:rPr lang="en-US" altLang="zh-CN" sz="1600" dirty="0">
                <a:latin typeface="Microsoft YaHei" panose="020B0503020204020204" pitchFamily="34" charset="-122"/>
                <a:ea typeface="Microsoft YaHei" panose="020B0503020204020204" pitchFamily="34" charset="-122"/>
              </a:rPr>
              <a:t>infra</a:t>
            </a:r>
            <a:r>
              <a:rPr lang="zh-CN" altLang="en-US" sz="1600" dirty="0">
                <a:latin typeface="Microsoft YaHei" panose="020B0503020204020204" pitchFamily="34" charset="-122"/>
                <a:ea typeface="Microsoft YaHei" panose="020B0503020204020204" pitchFamily="34" charset="-122"/>
              </a:rPr>
              <a:t> 模块抽取到 </a:t>
            </a:r>
            <a:r>
              <a:rPr lang="en-US" altLang="zh-CN" sz="1600" dirty="0">
                <a:latin typeface="Microsoft YaHei" panose="020B0503020204020204" pitchFamily="34" charset="-122"/>
                <a:ea typeface="Microsoft YaHei" panose="020B0503020204020204" pitchFamily="34" charset="-122"/>
              </a:rPr>
              <a:t>kernel</a:t>
            </a:r>
            <a:r>
              <a:rPr lang="zh-CN" altLang="en-US" sz="1600" dirty="0">
                <a:latin typeface="Microsoft YaHei" panose="020B0503020204020204" pitchFamily="34" charset="-122"/>
                <a:ea typeface="Microsoft YaHei" panose="020B0503020204020204" pitchFamily="34" charset="-122"/>
              </a:rPr>
              <a:t> 模块，作为内置的功能；</a:t>
            </a:r>
            <a:endParaRPr lang="en-US" altLang="zh-CN" sz="1600" dirty="0">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r>
              <a:rPr lang="en-US" altLang="zh-CN" sz="1600" dirty="0" err="1">
                <a:latin typeface="Microsoft YaHei" panose="020B0503020204020204" pitchFamily="34" charset="-122"/>
                <a:ea typeface="Microsoft YaHei" panose="020B0503020204020204" pitchFamily="34" charset="-122"/>
              </a:rPr>
              <a:t>ShardingSphere</a:t>
            </a:r>
            <a:r>
              <a:rPr lang="zh-CN" altLang="en-US" sz="1600" dirty="0">
                <a:latin typeface="Microsoft YaHei" panose="020B0503020204020204" pitchFamily="34" charset="-122"/>
                <a:ea typeface="Microsoft YaHei" panose="020B0503020204020204" pitchFamily="34" charset="-122"/>
              </a:rPr>
              <a:t> 元数据和联邦查询引擎完全解耦；</a:t>
            </a:r>
            <a:endParaRPr lang="en-US" altLang="zh-CN" sz="1600" dirty="0">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通过 </a:t>
            </a:r>
            <a:r>
              <a:rPr lang="en-GB" altLang="zh-CN" sz="1600" dirty="0" err="1">
                <a:latin typeface="Microsoft YaHei" panose="020B0503020204020204" pitchFamily="34" charset="-122"/>
                <a:ea typeface="Microsoft YaHei" panose="020B0503020204020204" pitchFamily="34" charset="-122"/>
              </a:rPr>
              <a:t>SQLFederationExecutor</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SPI</a:t>
            </a:r>
            <a:r>
              <a:rPr lang="zh-CN" altLang="en-US" sz="1600" dirty="0">
                <a:latin typeface="Microsoft YaHei" panose="020B0503020204020204" pitchFamily="34" charset="-122"/>
                <a:ea typeface="Microsoft YaHei" panose="020B0503020204020204" pitchFamily="34" charset="-122"/>
              </a:rPr>
              <a:t> 接口，将 </a:t>
            </a:r>
            <a:r>
              <a:rPr lang="en-US" altLang="zh-CN" sz="1600" dirty="0">
                <a:latin typeface="Microsoft YaHei" panose="020B0503020204020204" pitchFamily="34" charset="-122"/>
                <a:ea typeface="Microsoft YaHei" panose="020B0503020204020204" pitchFamily="34" charset="-122"/>
              </a:rPr>
              <a:t>Calcite</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JDBC</a:t>
            </a:r>
            <a:r>
              <a:rPr lang="zh-CN" altLang="en-US" sz="1600" dirty="0">
                <a:latin typeface="Microsoft YaHei" panose="020B0503020204020204" pitchFamily="34" charset="-122"/>
                <a:ea typeface="Microsoft YaHei" panose="020B0503020204020204" pitchFamily="34" charset="-122"/>
              </a:rPr>
              <a:t> 实现和自定义实现进行隔离，用户通过 </a:t>
            </a:r>
            <a:r>
              <a:rPr lang="en-GB" altLang="zh-CN" sz="1600" dirty="0" err="1">
                <a:latin typeface="Microsoft YaHei" panose="020B0503020204020204" pitchFamily="34" charset="-122"/>
                <a:ea typeface="Microsoft YaHei" panose="020B0503020204020204" pitchFamily="34" charset="-122"/>
              </a:rPr>
              <a:t>sql</a:t>
            </a:r>
            <a:r>
              <a:rPr lang="en-GB" altLang="zh-CN" sz="1600" dirty="0">
                <a:latin typeface="Microsoft YaHei" panose="020B0503020204020204" pitchFamily="34" charset="-122"/>
                <a:ea typeface="Microsoft YaHei" panose="020B0503020204020204" pitchFamily="34" charset="-122"/>
              </a:rPr>
              <a:t>-federation-type: ADVANCED</a:t>
            </a:r>
            <a:r>
              <a:rPr lang="zh-CN" altLang="en-US" sz="1600" dirty="0">
                <a:latin typeface="Microsoft YaHei" panose="020B0503020204020204" pitchFamily="34" charset="-122"/>
                <a:ea typeface="Microsoft YaHei" panose="020B0503020204020204" pitchFamily="34" charset="-122"/>
              </a:rPr>
              <a:t> 配置使用；</a:t>
            </a:r>
            <a:endParaRPr lang="en-US" altLang="zh-CN" sz="1600" dirty="0">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endParaRPr lang="en-US" altLang="zh-CN" sz="1600" dirty="0">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endParaRPr lang="en-US" altLang="zh-CN" sz="1600" dirty="0">
              <a:latin typeface="Microsoft YaHei" panose="020B0503020204020204" pitchFamily="34" charset="-122"/>
              <a:ea typeface="Microsoft YaHei" panose="020B0503020204020204" pitchFamily="34" charset="-122"/>
            </a:endParaRPr>
          </a:p>
          <a:p>
            <a:pPr>
              <a:buSzPct val="75000"/>
            </a:pPr>
            <a:r>
              <a:rPr lang="zh-CN" altLang="en-US" b="1" i="1" dirty="0">
                <a:latin typeface="Microsoft YaHei" panose="020B0503020204020204" pitchFamily="34" charset="-122"/>
                <a:ea typeface="Microsoft YaHei" panose="020B0503020204020204" pitchFamily="34" charset="-122"/>
              </a:rPr>
              <a:t>联邦查询引擎功能增强：</a:t>
            </a:r>
            <a:endParaRPr lang="en-US" altLang="zh-CN" b="1" i="1" dirty="0">
              <a:latin typeface="Microsoft YaHei" panose="020B0503020204020204" pitchFamily="34" charset="-122"/>
              <a:ea typeface="Microsoft YaHei" panose="020B0503020204020204" pitchFamily="34" charset="-122"/>
            </a:endParaRPr>
          </a:p>
          <a:p>
            <a:pPr>
              <a:buSzPct val="75000"/>
            </a:pPr>
            <a:endParaRPr lang="en-US" altLang="zh-CN" sz="1600" dirty="0">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跨库关联查询，包括：</a:t>
            </a:r>
            <a:r>
              <a:rPr lang="en-US" altLang="zh-CN" sz="1600" dirty="0">
                <a:latin typeface="Microsoft YaHei" panose="020B0503020204020204" pitchFamily="34" charset="-122"/>
                <a:ea typeface="Microsoft YaHei" panose="020B0503020204020204" pitchFamily="34" charset="-122"/>
              </a:rPr>
              <a:t>INNER</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JOIN</a:t>
            </a:r>
            <a:r>
              <a:rPr lang="zh-CN" altLang="en-US" sz="1600" dirty="0">
                <a:latin typeface="Microsoft YaHei" panose="020B0503020204020204" pitchFamily="34" charset="-122"/>
                <a:ea typeface="Microsoft YaHei" panose="020B0503020204020204" pitchFamily="34" charset="-122"/>
              </a:rPr>
              <a:t>、</a:t>
            </a:r>
            <a:r>
              <a:rPr lang="en-GB" altLang="zh-CN" sz="1600" dirty="0">
                <a:effectLst/>
                <a:latin typeface="Microsoft YaHei" panose="020B0503020204020204" pitchFamily="34" charset="-122"/>
                <a:ea typeface="Microsoft YaHei" panose="020B0503020204020204" pitchFamily="34" charset="-122"/>
              </a:rPr>
              <a:t> CROSS JOIN</a:t>
            </a:r>
            <a:r>
              <a:rPr lang="zh-CN" altLang="en-US" sz="1600" dirty="0">
                <a:effectLst/>
                <a:latin typeface="Microsoft YaHei" panose="020B0503020204020204" pitchFamily="34" charset="-122"/>
                <a:ea typeface="Microsoft YaHei" panose="020B0503020204020204" pitchFamily="34" charset="-122"/>
              </a:rPr>
              <a:t>、</a:t>
            </a:r>
            <a:r>
              <a:rPr lang="en-GB" altLang="zh-CN" sz="1600" dirty="0">
                <a:effectLst/>
                <a:latin typeface="Microsoft YaHei" panose="020B0503020204020204" pitchFamily="34" charset="-122"/>
                <a:ea typeface="Microsoft YaHei" panose="020B0503020204020204" pitchFamily="34" charset="-122"/>
              </a:rPr>
              <a:t> LEFT JOIN</a:t>
            </a:r>
            <a:r>
              <a:rPr lang="zh-CN" altLang="en-US" sz="1600" dirty="0">
                <a:effectLst/>
                <a:latin typeface="Microsoft YaHei" panose="020B0503020204020204" pitchFamily="34" charset="-122"/>
                <a:ea typeface="Microsoft YaHei" panose="020B0503020204020204" pitchFamily="34" charset="-122"/>
              </a:rPr>
              <a:t>、</a:t>
            </a:r>
            <a:r>
              <a:rPr lang="en-GB" altLang="zh-CN" sz="1600" dirty="0">
                <a:effectLst/>
                <a:latin typeface="Microsoft YaHei" panose="020B0503020204020204" pitchFamily="34" charset="-122"/>
                <a:ea typeface="Microsoft YaHei" panose="020B0503020204020204" pitchFamily="34" charset="-122"/>
              </a:rPr>
              <a:t> RIGHT JOIN</a:t>
            </a:r>
            <a:r>
              <a:rPr lang="zh-CN" altLang="en-US" sz="1600" dirty="0">
                <a:effectLst/>
                <a:latin typeface="Microsoft YaHei" panose="020B0503020204020204" pitchFamily="34" charset="-122"/>
                <a:ea typeface="Microsoft YaHei" panose="020B0503020204020204" pitchFamily="34" charset="-122"/>
              </a:rPr>
              <a:t>、</a:t>
            </a:r>
            <a:r>
              <a:rPr lang="en-GB" altLang="zh-CN" sz="1600" dirty="0">
                <a:effectLst/>
                <a:latin typeface="Microsoft YaHei" panose="020B0503020204020204" pitchFamily="34" charset="-122"/>
                <a:ea typeface="Microsoft YaHei" panose="020B0503020204020204" pitchFamily="34" charset="-122"/>
              </a:rPr>
              <a:t> FULL JOIN</a:t>
            </a:r>
            <a:r>
              <a:rPr lang="zh-CN" altLang="en-US" sz="1600" dirty="0">
                <a:effectLst/>
                <a:latin typeface="Microsoft YaHei" panose="020B0503020204020204" pitchFamily="34" charset="-122"/>
                <a:ea typeface="Microsoft YaHei" panose="020B0503020204020204" pitchFamily="34" charset="-122"/>
              </a:rPr>
              <a:t> 和 </a:t>
            </a:r>
            <a:r>
              <a:rPr lang="en-US" altLang="zh-CN" sz="1600" dirty="0">
                <a:effectLst/>
                <a:latin typeface="Microsoft YaHei" panose="020B0503020204020204" pitchFamily="34" charset="-122"/>
                <a:ea typeface="Microsoft YaHei" panose="020B0503020204020204" pitchFamily="34" charset="-122"/>
              </a:rPr>
              <a:t>NATURAL</a:t>
            </a:r>
            <a:r>
              <a:rPr lang="zh-CN" altLang="en-US" sz="1600" dirty="0">
                <a:effectLst/>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[XXX]</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JOIN</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r>
              <a:rPr lang="zh-CN" altLang="en-US" sz="1600" dirty="0">
                <a:effectLst/>
                <a:latin typeface="Microsoft YaHei" panose="020B0503020204020204" pitchFamily="34" charset="-122"/>
                <a:ea typeface="Microsoft YaHei" panose="020B0503020204020204" pitchFamily="34" charset="-122"/>
              </a:rPr>
              <a:t>子查询，包括：</a:t>
            </a:r>
            <a:r>
              <a:rPr lang="en-GB" altLang="zh-CN" sz="1600" dirty="0">
                <a:effectLst/>
                <a:latin typeface="Microsoft YaHei" panose="020B0503020204020204" pitchFamily="34" charset="-122"/>
                <a:ea typeface="Microsoft YaHei" panose="020B0503020204020204" pitchFamily="34" charset="-122"/>
              </a:rPr>
              <a:t> Projection</a:t>
            </a:r>
            <a:r>
              <a:rPr lang="zh-CN" altLang="en-US" sz="1600" dirty="0">
                <a:effectLst/>
                <a:latin typeface="Microsoft YaHei" panose="020B0503020204020204" pitchFamily="34" charset="-122"/>
                <a:ea typeface="Microsoft YaHei" panose="020B0503020204020204" pitchFamily="34" charset="-122"/>
              </a:rPr>
              <a:t> 子查询，</a:t>
            </a:r>
            <a:r>
              <a:rPr lang="en-GB" altLang="zh-CN" sz="1600" dirty="0">
                <a:effectLst/>
                <a:latin typeface="Microsoft YaHei" panose="020B0503020204020204" pitchFamily="34" charset="-122"/>
                <a:ea typeface="Microsoft YaHei" panose="020B0503020204020204" pitchFamily="34" charset="-122"/>
              </a:rPr>
              <a:t> From</a:t>
            </a:r>
            <a:r>
              <a:rPr lang="zh-CN" altLang="en-US" sz="1600" dirty="0">
                <a:effectLst/>
                <a:latin typeface="Microsoft YaHei" panose="020B0503020204020204" pitchFamily="34" charset="-122"/>
                <a:ea typeface="Microsoft YaHei" panose="020B0503020204020204" pitchFamily="34" charset="-122"/>
              </a:rPr>
              <a:t> 子查询和 </a:t>
            </a:r>
            <a:r>
              <a:rPr lang="en-US" altLang="zh-CN" sz="1600" dirty="0">
                <a:effectLst/>
                <a:latin typeface="Microsoft YaHei" panose="020B0503020204020204" pitchFamily="34" charset="-122"/>
                <a:ea typeface="Microsoft YaHei" panose="020B0503020204020204" pitchFamily="34" charset="-122"/>
              </a:rPr>
              <a:t>Where</a:t>
            </a:r>
            <a:r>
              <a:rPr lang="zh-CN" altLang="en-US" sz="1600" dirty="0">
                <a:effectLst/>
                <a:latin typeface="Microsoft YaHei" panose="020B0503020204020204" pitchFamily="34" charset="-122"/>
                <a:ea typeface="Microsoft YaHei" panose="020B0503020204020204" pitchFamily="34" charset="-122"/>
              </a:rPr>
              <a:t> 子查询；</a:t>
            </a:r>
            <a:endParaRPr lang="en-US" altLang="zh-CN" sz="1600" dirty="0">
              <a:effectLst/>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支持任意组合的 </a:t>
            </a:r>
            <a:r>
              <a:rPr lang="en-GB" altLang="zh-CN" sz="1600" dirty="0">
                <a:effectLst/>
                <a:latin typeface="Microsoft YaHei" panose="020B0503020204020204" pitchFamily="34" charset="-122"/>
                <a:ea typeface="Microsoft YaHei" panose="020B0503020204020204" pitchFamily="34" charset="-122"/>
              </a:rPr>
              <a:t>MAX</a:t>
            </a:r>
            <a:r>
              <a:rPr lang="zh-CN" altLang="en-GB" sz="1600" dirty="0">
                <a:effectLst/>
                <a:latin typeface="Microsoft YaHei" panose="020B0503020204020204" pitchFamily="34" charset="-122"/>
                <a:ea typeface="Microsoft YaHei" panose="020B0503020204020204" pitchFamily="34" charset="-122"/>
              </a:rPr>
              <a:t>、</a:t>
            </a:r>
            <a:r>
              <a:rPr lang="en-GB" altLang="zh-CN" sz="1600" dirty="0">
                <a:effectLst/>
                <a:latin typeface="Microsoft YaHei" panose="020B0503020204020204" pitchFamily="34" charset="-122"/>
                <a:ea typeface="Microsoft YaHei" panose="020B0503020204020204" pitchFamily="34" charset="-122"/>
              </a:rPr>
              <a:t>MIN</a:t>
            </a:r>
            <a:r>
              <a:rPr lang="zh-CN" altLang="en-GB" sz="1600" dirty="0">
                <a:effectLst/>
                <a:latin typeface="Microsoft YaHei" panose="020B0503020204020204" pitchFamily="34" charset="-122"/>
                <a:ea typeface="Microsoft YaHei" panose="020B0503020204020204" pitchFamily="34" charset="-122"/>
              </a:rPr>
              <a:t>、</a:t>
            </a:r>
            <a:r>
              <a:rPr lang="en-GB" altLang="zh-CN" sz="1600" dirty="0">
                <a:effectLst/>
                <a:latin typeface="Microsoft YaHei" panose="020B0503020204020204" pitchFamily="34" charset="-122"/>
                <a:ea typeface="Microsoft YaHei" panose="020B0503020204020204" pitchFamily="34" charset="-122"/>
              </a:rPr>
              <a:t>SUM</a:t>
            </a:r>
            <a:r>
              <a:rPr lang="zh-CN" altLang="en-GB" sz="1600" dirty="0">
                <a:effectLst/>
                <a:latin typeface="Microsoft YaHei" panose="020B0503020204020204" pitchFamily="34" charset="-122"/>
                <a:ea typeface="Microsoft YaHei" panose="020B0503020204020204" pitchFamily="34" charset="-122"/>
              </a:rPr>
              <a:t>、</a:t>
            </a:r>
            <a:r>
              <a:rPr lang="en-GB" altLang="zh-CN" sz="1600" dirty="0">
                <a:effectLst/>
                <a:latin typeface="Microsoft YaHei" panose="020B0503020204020204" pitchFamily="34" charset="-122"/>
                <a:ea typeface="Microsoft YaHei" panose="020B0503020204020204" pitchFamily="34" charset="-122"/>
              </a:rPr>
              <a:t>AVG </a:t>
            </a:r>
            <a:r>
              <a:rPr lang="zh-CN" altLang="en-US" sz="1600" dirty="0">
                <a:effectLst/>
                <a:latin typeface="Microsoft YaHei" panose="020B0503020204020204" pitchFamily="34" charset="-122"/>
                <a:ea typeface="Microsoft YaHei" panose="020B0503020204020204" pitchFamily="34" charset="-122"/>
              </a:rPr>
              <a:t>和 </a:t>
            </a:r>
            <a:r>
              <a:rPr lang="en-GB" altLang="zh-CN" sz="1600" dirty="0">
                <a:effectLst/>
                <a:latin typeface="Microsoft YaHei" panose="020B0503020204020204" pitchFamily="34" charset="-122"/>
                <a:ea typeface="Microsoft YaHei" panose="020B0503020204020204" pitchFamily="34" charset="-122"/>
              </a:rPr>
              <a:t>COUNT</a:t>
            </a:r>
            <a:r>
              <a:rPr lang="zh-CN" altLang="en-US" sz="1600" dirty="0">
                <a:effectLst/>
                <a:latin typeface="Microsoft YaHei" panose="020B0503020204020204" pitchFamily="34" charset="-122"/>
                <a:ea typeface="Microsoft YaHei" panose="020B0503020204020204" pitchFamily="34" charset="-122"/>
              </a:rPr>
              <a:t> 聚合函数；</a:t>
            </a:r>
            <a:endParaRPr lang="en-US" altLang="zh-CN" sz="1600" dirty="0">
              <a:effectLst/>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rPr>
              <a:t>支持 </a:t>
            </a:r>
            <a:r>
              <a:rPr lang="en-GB" altLang="zh-CN" sz="1600" dirty="0">
                <a:latin typeface="Microsoft YaHei" panose="020B0503020204020204" pitchFamily="34" charset="-122"/>
                <a:ea typeface="Microsoft YaHei" panose="020B0503020204020204" pitchFamily="34" charset="-122"/>
              </a:rPr>
              <a:t>UNION/INTERSECT/EXCEPT/MINUS</a:t>
            </a:r>
            <a:r>
              <a:rPr lang="zh-CN" altLang="en-US" sz="1600" dirty="0">
                <a:latin typeface="Microsoft YaHei" panose="020B0503020204020204" pitchFamily="34" charset="-122"/>
                <a:ea typeface="Microsoft YaHei" panose="020B0503020204020204" pitchFamily="34" charset="-122"/>
              </a:rPr>
              <a:t> 查询；</a:t>
            </a:r>
            <a:endParaRPr lang="en-US" altLang="zh-CN" sz="1600" dirty="0">
              <a:latin typeface="Microsoft YaHei" panose="020B0503020204020204" pitchFamily="34" charset="-122"/>
              <a:ea typeface="Microsoft YaHei" panose="020B0503020204020204" pitchFamily="34" charset="-122"/>
            </a:endParaRPr>
          </a:p>
          <a:p>
            <a:pPr marL="285750" indent="-285750">
              <a:buSzPct val="75000"/>
              <a:buFont typeface="Wingdings" panose="05000000000000000000" pitchFamily="2" charset="2"/>
              <a:buChar char="u"/>
            </a:pPr>
            <a:r>
              <a:rPr lang="zh-CN" altLang="en-US" sz="1600" dirty="0">
                <a:effectLst/>
                <a:latin typeface="Microsoft YaHei" panose="020B0503020204020204" pitchFamily="34" charset="-122"/>
                <a:ea typeface="Microsoft YaHei" panose="020B0503020204020204" pitchFamily="34" charset="-122"/>
              </a:rPr>
              <a:t>支持逻辑视图查询；</a:t>
            </a:r>
            <a:endParaRPr lang="en-GB" altLang="zh-CN" sz="1600" dirty="0">
              <a:effectLst/>
              <a:latin typeface="Microsoft YaHei" panose="020B0503020204020204" pitchFamily="34" charset="-122"/>
              <a:ea typeface="Microsoft YaHei" panose="020B0503020204020204" pitchFamily="34"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10">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联邦查询引擎第三版</a:t>
            </a:r>
          </a:p>
        </p:txBody>
      </p:sp>
      <p:sp>
        <p:nvSpPr>
          <p:cNvPr id="2" name="文本框 1"/>
          <p:cNvSpPr txBox="1"/>
          <p:nvPr>
            <p:custDataLst>
              <p:tags r:id="rId5"/>
            </p:custDataLst>
          </p:nvPr>
        </p:nvSpPr>
        <p:spPr>
          <a:xfrm>
            <a:off x="752509" y="1303977"/>
            <a:ext cx="6932023" cy="2190343"/>
          </a:xfrm>
          <a:prstGeom prst="rect">
            <a:avLst/>
          </a:prstGeom>
          <a:noFill/>
        </p:spPr>
        <p:txBody>
          <a:bodyPr wrap="square" rtlCol="0">
            <a:spAutoFit/>
          </a:bodyPr>
          <a:lstStyle/>
          <a:p>
            <a:pPr marL="342900" indent="-342900">
              <a:spcBef>
                <a:spcPts val="200"/>
              </a:spcBef>
              <a:buSzPct val="75000"/>
              <a:buFont typeface="Wingdings" pitchFamily="2" charset="2"/>
              <a:buChar char="u"/>
            </a:pPr>
            <a:r>
              <a:rPr kumimoji="1" lang="zh-CN" altLang="en-US" sz="1600" dirty="0">
                <a:latin typeface="Microsoft YaHei" panose="020B0503020204020204" pitchFamily="34" charset="-122"/>
                <a:ea typeface="Microsoft YaHei" panose="020B0503020204020204" pitchFamily="34" charset="-122"/>
              </a:rPr>
              <a:t>统一 </a:t>
            </a:r>
            <a:r>
              <a:rPr kumimoji="1" lang="en-US" altLang="zh-CN" sz="1600" dirty="0" err="1">
                <a:latin typeface="Microsoft YaHei" panose="020B0503020204020204" pitchFamily="34" charset="-122"/>
                <a:ea typeface="Microsoft YaHei" panose="020B0503020204020204" pitchFamily="34" charset="-122"/>
              </a:rPr>
              <a:t>ShardingSphere</a:t>
            </a:r>
            <a:r>
              <a:rPr kumimoji="1" lang="zh-CN" altLang="en-US" sz="1600" dirty="0">
                <a:latin typeface="Microsoft YaHei" panose="020B0503020204020204" pitchFamily="34" charset="-122"/>
                <a:ea typeface="Microsoft YaHei" panose="020B0503020204020204" pitchFamily="34" charset="-122"/>
              </a:rPr>
              <a:t> 解析引擎和 </a:t>
            </a:r>
            <a:r>
              <a:rPr kumimoji="1" lang="en-US" altLang="zh-CN" sz="1600" dirty="0">
                <a:latin typeface="Microsoft YaHei" panose="020B0503020204020204" pitchFamily="34" charset="-122"/>
                <a:ea typeface="Microsoft YaHei" panose="020B0503020204020204" pitchFamily="34" charset="-122"/>
              </a:rPr>
              <a:t>Calcite</a:t>
            </a:r>
            <a:r>
              <a:rPr kumimoji="1" lang="zh-CN" altLang="en-US" sz="1600" dirty="0">
                <a:latin typeface="Microsoft YaHei" panose="020B0503020204020204" pitchFamily="34" charset="-122"/>
                <a:ea typeface="Microsoft YaHei" panose="020B0503020204020204" pitchFamily="34" charset="-122"/>
              </a:rPr>
              <a:t> 解析引擎，统一以 </a:t>
            </a:r>
            <a:r>
              <a:rPr kumimoji="1" lang="en-US" altLang="zh-CN" sz="1600" dirty="0" err="1">
                <a:latin typeface="Microsoft YaHei" panose="020B0503020204020204" pitchFamily="34" charset="-122"/>
                <a:ea typeface="Microsoft YaHei" panose="020B0503020204020204" pitchFamily="34" charset="-122"/>
              </a:rPr>
              <a:t>SqlNode</a:t>
            </a:r>
            <a:r>
              <a:rPr kumimoji="1" lang="zh-CN" altLang="en-US" sz="1600" dirty="0">
                <a:latin typeface="Microsoft YaHei" panose="020B0503020204020204" pitchFamily="34" charset="-122"/>
                <a:ea typeface="Microsoft YaHei" panose="020B0503020204020204" pitchFamily="34" charset="-122"/>
              </a:rPr>
              <a:t> 抽象语法树作为解析结果；</a:t>
            </a:r>
            <a:endParaRPr kumimoji="1" lang="en-US" altLang="zh-CN" sz="1600" dirty="0">
              <a:latin typeface="Microsoft YaHei" panose="020B0503020204020204" pitchFamily="34" charset="-122"/>
              <a:ea typeface="Microsoft YaHei" panose="020B0503020204020204" pitchFamily="34" charset="-122"/>
            </a:endParaRPr>
          </a:p>
          <a:p>
            <a:pPr marL="342900" indent="-342900">
              <a:spcBef>
                <a:spcPts val="200"/>
              </a:spcBef>
              <a:buSzPct val="75000"/>
              <a:buFont typeface="Wingdings" pitchFamily="2" charset="2"/>
              <a:buChar char="u"/>
            </a:pPr>
            <a:r>
              <a:rPr kumimoji="1" lang="zh-CN" altLang="en-US" sz="1600" dirty="0">
                <a:latin typeface="Microsoft YaHei" panose="020B0503020204020204" pitchFamily="34" charset="-122"/>
                <a:ea typeface="Microsoft YaHei" panose="020B0503020204020204" pitchFamily="34" charset="-122"/>
              </a:rPr>
              <a:t>基于 </a:t>
            </a:r>
            <a:r>
              <a:rPr kumimoji="1" lang="en-US" altLang="zh-CN" sz="1600" dirty="0" err="1">
                <a:latin typeface="Microsoft YaHei" panose="020B0503020204020204" pitchFamily="34" charset="-122"/>
                <a:ea typeface="Microsoft YaHei" panose="020B0503020204020204" pitchFamily="34" charset="-122"/>
              </a:rPr>
              <a:t>ShardingSphere</a:t>
            </a:r>
            <a:r>
              <a:rPr kumimoji="1" lang="zh-CN" altLang="en-US" sz="1600" dirty="0">
                <a:latin typeface="Microsoft YaHei" panose="020B0503020204020204" pitchFamily="34" charset="-122"/>
                <a:ea typeface="Microsoft YaHei" panose="020B0503020204020204" pitchFamily="34" charset="-122"/>
              </a:rPr>
              <a:t> 系统库，收集 </a:t>
            </a:r>
            <a:r>
              <a:rPr kumimoji="1" lang="en-US" altLang="zh-CN" sz="1600" dirty="0">
                <a:latin typeface="Microsoft YaHei" panose="020B0503020204020204" pitchFamily="34" charset="-122"/>
                <a:ea typeface="Microsoft YaHei" panose="020B0503020204020204" pitchFamily="34" charset="-122"/>
              </a:rPr>
              <a:t>Calcite</a:t>
            </a:r>
            <a:r>
              <a:rPr kumimoji="1" lang="zh-CN" altLang="en-US" sz="1600" dirty="0">
                <a:latin typeface="Microsoft YaHei" panose="020B0503020204020204" pitchFamily="34" charset="-122"/>
                <a:ea typeface="Microsoft YaHei" panose="020B0503020204020204" pitchFamily="34" charset="-122"/>
              </a:rPr>
              <a:t> 优化所需的统计信息；</a:t>
            </a:r>
            <a:endParaRPr kumimoji="1" lang="en-US" altLang="zh-CN" sz="1600" dirty="0">
              <a:latin typeface="Microsoft YaHei" panose="020B0503020204020204" pitchFamily="34" charset="-122"/>
              <a:ea typeface="Microsoft YaHei" panose="020B0503020204020204" pitchFamily="34" charset="-122"/>
            </a:endParaRPr>
          </a:p>
          <a:p>
            <a:pPr marL="342900" indent="-342900">
              <a:spcBef>
                <a:spcPts val="200"/>
              </a:spcBef>
              <a:buSzPct val="75000"/>
              <a:buFont typeface="Wingdings" pitchFamily="2" charset="2"/>
              <a:buChar char="u"/>
            </a:pPr>
            <a:r>
              <a:rPr kumimoji="1" lang="zh-CN" altLang="en-US" sz="1600" dirty="0">
                <a:latin typeface="Microsoft YaHei" panose="020B0503020204020204" pitchFamily="34" charset="-122"/>
                <a:ea typeface="Microsoft YaHei" panose="020B0503020204020204" pitchFamily="34" charset="-122"/>
              </a:rPr>
              <a:t>设计 </a:t>
            </a:r>
            <a:r>
              <a:rPr kumimoji="1" lang="en-US" altLang="zh-CN" sz="1600" dirty="0" err="1">
                <a:latin typeface="Microsoft YaHei" panose="020B0503020204020204" pitchFamily="34" charset="-122"/>
                <a:ea typeface="Microsoft YaHei" panose="020B0503020204020204" pitchFamily="34" charset="-122"/>
              </a:rPr>
              <a:t>ShardingSphere</a:t>
            </a:r>
            <a:r>
              <a:rPr kumimoji="1" lang="zh-CN" altLang="en-US" sz="1600" dirty="0">
                <a:latin typeface="Microsoft YaHei" panose="020B0503020204020204" pitchFamily="34" charset="-122"/>
                <a:ea typeface="Microsoft YaHei" panose="020B0503020204020204" pitchFamily="34" charset="-122"/>
              </a:rPr>
              <a:t> 分布式数据库</a:t>
            </a:r>
            <a:r>
              <a:rPr kumimoji="1" lang="zh-CN" altLang="en-US" sz="1600" dirty="0">
                <a:solidFill>
                  <a:srgbClr val="FF0000"/>
                </a:solidFill>
                <a:latin typeface="Microsoft YaHei" panose="020B0503020204020204" pitchFamily="34" charset="-122"/>
                <a:ea typeface="Microsoft YaHei" panose="020B0503020204020204" pitchFamily="34" charset="-122"/>
              </a:rPr>
              <a:t>代价模型，</a:t>
            </a:r>
            <a:r>
              <a:rPr kumimoji="1" lang="en-US" altLang="zh-CN" sz="1600" dirty="0">
                <a:solidFill>
                  <a:srgbClr val="FF0000"/>
                </a:solidFill>
                <a:latin typeface="Microsoft YaHei" panose="020B0503020204020204" pitchFamily="34" charset="-122"/>
                <a:ea typeface="Microsoft YaHei" panose="020B0503020204020204" pitchFamily="34" charset="-122"/>
              </a:rPr>
              <a:t>cost</a:t>
            </a:r>
            <a:r>
              <a:rPr kumimoji="1" lang="zh-CN" altLang="en-US" sz="1600" dirty="0">
                <a:solidFill>
                  <a:srgbClr val="FF0000"/>
                </a:solidFill>
                <a:latin typeface="Microsoft YaHei" panose="020B0503020204020204" pitchFamily="34" charset="-122"/>
                <a:ea typeface="Microsoft YaHei" panose="020B0503020204020204" pitchFamily="34" charset="-122"/>
              </a:rPr>
              <a:t> </a:t>
            </a:r>
            <a:r>
              <a:rPr kumimoji="1" lang="en-US" altLang="zh-CN" sz="1600" dirty="0">
                <a:solidFill>
                  <a:srgbClr val="FF0000"/>
                </a:solidFill>
                <a:latin typeface="Microsoft YaHei" panose="020B0503020204020204" pitchFamily="34" charset="-122"/>
                <a:ea typeface="Microsoft YaHei" panose="020B0503020204020204" pitchFamily="34" charset="-122"/>
              </a:rPr>
              <a:t>=</a:t>
            </a:r>
            <a:r>
              <a:rPr kumimoji="1" lang="zh-CN" altLang="en-US" sz="1600" dirty="0">
                <a:solidFill>
                  <a:srgbClr val="FF0000"/>
                </a:solidFill>
                <a:latin typeface="Microsoft YaHei" panose="020B0503020204020204" pitchFamily="34" charset="-122"/>
                <a:ea typeface="Microsoft YaHei" panose="020B0503020204020204" pitchFamily="34" charset="-122"/>
              </a:rPr>
              <a:t> </a:t>
            </a:r>
            <a:r>
              <a:rPr kumimoji="1" lang="en-US" altLang="zh-CN" sz="1600" dirty="0" err="1">
                <a:solidFill>
                  <a:srgbClr val="FF0000"/>
                </a:solidFill>
                <a:latin typeface="Microsoft YaHei" panose="020B0503020204020204" pitchFamily="34" charset="-122"/>
                <a:ea typeface="Microsoft YaHei" panose="020B0503020204020204" pitchFamily="34" charset="-122"/>
              </a:rPr>
              <a:t>row_count</a:t>
            </a:r>
            <a:r>
              <a:rPr kumimoji="1" lang="en-US" altLang="zh-CN" sz="1600" dirty="0">
                <a:solidFill>
                  <a:srgbClr val="FF0000"/>
                </a:solidFill>
                <a:latin typeface="Microsoft YaHei" panose="020B0503020204020204" pitchFamily="34" charset="-122"/>
                <a:ea typeface="Microsoft YaHei" panose="020B0503020204020204" pitchFamily="34" charset="-122"/>
              </a:rPr>
              <a:t> + </a:t>
            </a:r>
            <a:r>
              <a:rPr kumimoji="1" lang="en-US" altLang="zh-CN" sz="1600" dirty="0" err="1">
                <a:solidFill>
                  <a:srgbClr val="FF0000"/>
                </a:solidFill>
                <a:latin typeface="Microsoft YaHei" panose="020B0503020204020204" pitchFamily="34" charset="-122"/>
                <a:ea typeface="Microsoft YaHei" panose="020B0503020204020204" pitchFamily="34" charset="-122"/>
              </a:rPr>
              <a:t>cpu</a:t>
            </a:r>
            <a:r>
              <a:rPr kumimoji="1" lang="zh-CN" altLang="en-US" sz="1600" dirty="0">
                <a:solidFill>
                  <a:srgbClr val="FF0000"/>
                </a:solidFill>
                <a:latin typeface="Microsoft YaHei" panose="020B0503020204020204" pitchFamily="34" charset="-122"/>
                <a:ea typeface="Microsoft YaHei" panose="020B0503020204020204" pitchFamily="34" charset="-122"/>
              </a:rPr>
              <a:t> </a:t>
            </a:r>
            <a:r>
              <a:rPr kumimoji="1" lang="en-US" altLang="zh-CN" sz="1600" dirty="0">
                <a:solidFill>
                  <a:srgbClr val="FF0000"/>
                </a:solidFill>
                <a:latin typeface="Microsoft YaHei" panose="020B0503020204020204" pitchFamily="34" charset="-122"/>
                <a:ea typeface="Microsoft YaHei" panose="020B0503020204020204" pitchFamily="34" charset="-122"/>
              </a:rPr>
              <a:t>+</a:t>
            </a:r>
            <a:r>
              <a:rPr kumimoji="1" lang="zh-CN" altLang="en-US" sz="1600" dirty="0">
                <a:solidFill>
                  <a:srgbClr val="FF0000"/>
                </a:solidFill>
                <a:latin typeface="Microsoft YaHei" panose="020B0503020204020204" pitchFamily="34" charset="-122"/>
                <a:ea typeface="Microsoft YaHei" panose="020B0503020204020204" pitchFamily="34" charset="-122"/>
              </a:rPr>
              <a:t> </a:t>
            </a:r>
            <a:r>
              <a:rPr kumimoji="1" lang="en-US" altLang="zh-CN" sz="1600" dirty="0">
                <a:solidFill>
                  <a:srgbClr val="FF0000"/>
                </a:solidFill>
                <a:latin typeface="Microsoft YaHei" panose="020B0503020204020204" pitchFamily="34" charset="-122"/>
                <a:ea typeface="Microsoft YaHei" panose="020B0503020204020204" pitchFamily="34" charset="-122"/>
              </a:rPr>
              <a:t>io</a:t>
            </a:r>
            <a:r>
              <a:rPr kumimoji="1" lang="zh-CN" altLang="en-US" sz="1600" dirty="0">
                <a:solidFill>
                  <a:srgbClr val="FF0000"/>
                </a:solidFill>
                <a:latin typeface="Microsoft YaHei" panose="020B0503020204020204" pitchFamily="34" charset="-122"/>
                <a:ea typeface="Microsoft YaHei" panose="020B0503020204020204" pitchFamily="34" charset="-122"/>
              </a:rPr>
              <a:t> </a:t>
            </a:r>
            <a:r>
              <a:rPr kumimoji="1" lang="en-US" altLang="zh-CN" sz="1600" dirty="0">
                <a:solidFill>
                  <a:srgbClr val="FF0000"/>
                </a:solidFill>
                <a:latin typeface="Microsoft YaHei" panose="020B0503020204020204" pitchFamily="34" charset="-122"/>
                <a:ea typeface="Microsoft YaHei" panose="020B0503020204020204" pitchFamily="34" charset="-122"/>
              </a:rPr>
              <a:t>+</a:t>
            </a:r>
            <a:r>
              <a:rPr kumimoji="1" lang="zh-CN" altLang="en-US" sz="1600" dirty="0">
                <a:solidFill>
                  <a:srgbClr val="FF0000"/>
                </a:solidFill>
                <a:latin typeface="Microsoft YaHei" panose="020B0503020204020204" pitchFamily="34" charset="-122"/>
                <a:ea typeface="Microsoft YaHei" panose="020B0503020204020204" pitchFamily="34" charset="-122"/>
              </a:rPr>
              <a:t> 网络传输</a:t>
            </a:r>
            <a:r>
              <a:rPr kumimoji="1" lang="zh-CN" altLang="en-US" sz="1600" dirty="0">
                <a:latin typeface="Microsoft YaHei" panose="020B0503020204020204" pitchFamily="34" charset="-122"/>
                <a:ea typeface="Microsoft YaHei" panose="020B0503020204020204" pitchFamily="34" charset="-122"/>
              </a:rPr>
              <a:t>；</a:t>
            </a:r>
            <a:endParaRPr kumimoji="1" lang="en-US" altLang="zh-CN" sz="1600" dirty="0">
              <a:latin typeface="Microsoft YaHei" panose="020B0503020204020204" pitchFamily="34" charset="-122"/>
              <a:ea typeface="Microsoft YaHei" panose="020B0503020204020204" pitchFamily="34" charset="-122"/>
            </a:endParaRPr>
          </a:p>
          <a:p>
            <a:pPr marL="342900" indent="-342900">
              <a:spcBef>
                <a:spcPts val="200"/>
              </a:spcBef>
              <a:buSzPct val="75000"/>
              <a:buFont typeface="Wingdings" pitchFamily="2" charset="2"/>
              <a:buChar char="u"/>
            </a:pPr>
            <a:r>
              <a:rPr kumimoji="1" lang="zh-CN" altLang="en-US" sz="1600" dirty="0">
                <a:solidFill>
                  <a:srgbClr val="FF0000"/>
                </a:solidFill>
                <a:latin typeface="Microsoft YaHei" panose="020B0503020204020204" pitchFamily="34" charset="-122"/>
                <a:ea typeface="Microsoft YaHei" panose="020B0503020204020204" pitchFamily="34" charset="-122"/>
              </a:rPr>
              <a:t>自定义部分物理算子</a:t>
            </a:r>
            <a:r>
              <a:rPr kumimoji="1" lang="zh-CN" altLang="en-US" sz="1600" dirty="0">
                <a:latin typeface="Microsoft YaHei" panose="020B0503020204020204" pitchFamily="34" charset="-122"/>
                <a:ea typeface="Microsoft YaHei" panose="020B0503020204020204" pitchFamily="34" charset="-122"/>
              </a:rPr>
              <a:t>，实现并发执行引擎，提供执行性能；</a:t>
            </a:r>
            <a:endParaRPr kumimoji="1" lang="en-US" altLang="zh-CN" sz="1600" dirty="0">
              <a:latin typeface="Microsoft YaHei" panose="020B0503020204020204" pitchFamily="34" charset="-122"/>
              <a:ea typeface="Microsoft YaHei" panose="020B0503020204020204" pitchFamily="34" charset="-122"/>
            </a:endParaRPr>
          </a:p>
          <a:p>
            <a:pPr marL="342900" indent="-342900">
              <a:spcBef>
                <a:spcPts val="200"/>
              </a:spcBef>
              <a:buSzPct val="75000"/>
              <a:buFont typeface="Wingdings" pitchFamily="2" charset="2"/>
              <a:buChar char="u"/>
            </a:pPr>
            <a:r>
              <a:rPr kumimoji="1" lang="zh-CN" altLang="en-US" sz="1600" dirty="0">
                <a:latin typeface="Microsoft YaHei" panose="020B0503020204020204" pitchFamily="34" charset="-122"/>
                <a:ea typeface="Microsoft YaHei" panose="020B0503020204020204" pitchFamily="34" charset="-122"/>
              </a:rPr>
              <a:t>设计联邦查询引擎</a:t>
            </a:r>
            <a:r>
              <a:rPr kumimoji="1" lang="zh-CN" altLang="en-US" sz="1600" dirty="0">
                <a:solidFill>
                  <a:srgbClr val="FF0000"/>
                </a:solidFill>
                <a:latin typeface="Microsoft YaHei" panose="020B0503020204020204" pitchFamily="34" charset="-122"/>
                <a:ea typeface="Microsoft YaHei" panose="020B0503020204020204" pitchFamily="34" charset="-122"/>
              </a:rPr>
              <a:t>内存管理器</a:t>
            </a:r>
            <a:r>
              <a:rPr kumimoji="1" lang="zh-CN" altLang="en-US" sz="1600" dirty="0">
                <a:latin typeface="Microsoft YaHei" panose="020B0503020204020204" pitchFamily="34" charset="-122"/>
                <a:ea typeface="Microsoft YaHei" panose="020B0503020204020204" pitchFamily="34" charset="-122"/>
              </a:rPr>
              <a:t>，有效管控执行过程中的内存占用；</a:t>
            </a:r>
          </a:p>
          <a:p>
            <a:pPr marL="342900" indent="-342900">
              <a:spcBef>
                <a:spcPts val="200"/>
              </a:spcBef>
              <a:buSzPct val="75000"/>
              <a:buFont typeface="Wingdings" pitchFamily="2" charset="2"/>
              <a:buChar char="u"/>
            </a:pPr>
            <a:r>
              <a:rPr kumimoji="1" lang="zh-CN" altLang="en-US" sz="1600" dirty="0">
                <a:latin typeface="Microsoft YaHei" panose="020B0503020204020204" pitchFamily="34" charset="-122"/>
                <a:ea typeface="Microsoft YaHei" panose="020B0503020204020204" pitchFamily="34" charset="-122"/>
              </a:rPr>
              <a:t>设计</a:t>
            </a:r>
            <a:r>
              <a:rPr kumimoji="1" lang="zh-CN" altLang="en-US" sz="1600" dirty="0">
                <a:solidFill>
                  <a:srgbClr val="FF0000"/>
                </a:solidFill>
                <a:latin typeface="Microsoft YaHei" panose="020B0503020204020204" pitchFamily="34" charset="-122"/>
                <a:ea typeface="Microsoft YaHei" panose="020B0503020204020204" pitchFamily="34" charset="-122"/>
              </a:rPr>
              <a:t>向量化执行引擎</a:t>
            </a:r>
            <a:r>
              <a:rPr kumimoji="1" lang="zh-CN" altLang="en-US" sz="1600" dirty="0">
                <a:latin typeface="Microsoft YaHei" panose="020B0503020204020204" pitchFamily="34" charset="-122"/>
                <a:ea typeface="Microsoft YaHei" panose="020B0503020204020204" pitchFamily="34" charset="-122"/>
              </a:rPr>
              <a:t>，进一步提升联邦查询引擎性能；</a:t>
            </a:r>
          </a:p>
        </p:txBody>
      </p:sp>
      <p:pic>
        <p:nvPicPr>
          <p:cNvPr id="5" name="图片 4"/>
          <p:cNvPicPr>
            <a:picLocks noChangeAspect="1"/>
          </p:cNvPicPr>
          <p:nvPr>
            <p:custDataLst>
              <p:tags r:id="rId6"/>
            </p:custDataLst>
          </p:nvPr>
        </p:nvPicPr>
        <p:blipFill rotWithShape="1">
          <a:blip r:embed="rId11"/>
          <a:srcRect r="23355"/>
          <a:stretch>
            <a:fillRect/>
          </a:stretch>
        </p:blipFill>
        <p:spPr>
          <a:xfrm>
            <a:off x="1416736" y="3556343"/>
            <a:ext cx="5137496" cy="3180375"/>
          </a:xfrm>
          <a:prstGeom prst="rect">
            <a:avLst/>
          </a:prstGeom>
        </p:spPr>
      </p:pic>
      <p:pic>
        <p:nvPicPr>
          <p:cNvPr id="7" name="图片 6"/>
          <p:cNvPicPr>
            <a:picLocks noChangeAspect="1"/>
          </p:cNvPicPr>
          <p:nvPr>
            <p:custDataLst>
              <p:tags r:id="rId7"/>
            </p:custDataLst>
          </p:nvPr>
        </p:nvPicPr>
        <p:blipFill>
          <a:blip r:embed="rId12"/>
          <a:stretch>
            <a:fillRect/>
          </a:stretch>
        </p:blipFill>
        <p:spPr>
          <a:xfrm>
            <a:off x="7776133" y="1454305"/>
            <a:ext cx="3903411" cy="4504732"/>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dirty="0" err="1">
                <a:sym typeface="+mn-ea"/>
              </a:rPr>
              <a:t>联邦查询引擎适配</a:t>
            </a:r>
            <a:r>
              <a:rPr dirty="0">
                <a:sym typeface="+mn-ea"/>
              </a:rPr>
              <a:t> </a:t>
            </a:r>
            <a:r>
              <a:rPr dirty="0" err="1">
                <a:sym typeface="+mn-ea"/>
              </a:rPr>
              <a:t>openGauss</a:t>
            </a:r>
            <a:endParaRPr dirty="0">
              <a:sym typeface="+mn-ea"/>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9">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a:xfrm>
            <a:off x="877253" y="665625"/>
            <a:ext cx="6537700" cy="540000"/>
          </a:xfrm>
        </p:spPr>
        <p:txBody>
          <a:bodyPr>
            <a:noAutofit/>
          </a:bodyPr>
          <a:lstStyle/>
          <a:p>
            <a:r>
              <a:rPr lang="zh-CN" altLang="en-US" sz="3100" dirty="0">
                <a:sym typeface="+mn-ea"/>
              </a:rPr>
              <a:t>支持 </a:t>
            </a:r>
            <a:r>
              <a:rPr lang="en-US" altLang="zh-CN" sz="3100" dirty="0">
                <a:sym typeface="+mn-ea"/>
              </a:rPr>
              <a:t>openGauss </a:t>
            </a:r>
            <a:r>
              <a:rPr lang="zh-CN" altLang="en-US" sz="3100" dirty="0">
                <a:sym typeface="+mn-ea"/>
              </a:rPr>
              <a:t>查询语法解析</a:t>
            </a:r>
          </a:p>
        </p:txBody>
      </p:sp>
      <p:pic>
        <p:nvPicPr>
          <p:cNvPr id="4" name="图片 3"/>
          <p:cNvPicPr>
            <a:picLocks noChangeAspect="1"/>
          </p:cNvPicPr>
          <p:nvPr>
            <p:custDataLst>
              <p:tags r:id="rId5"/>
            </p:custDataLst>
          </p:nvPr>
        </p:nvPicPr>
        <p:blipFill>
          <a:blip r:embed="rId10"/>
          <a:stretch>
            <a:fillRect/>
          </a:stretch>
        </p:blipFill>
        <p:spPr>
          <a:xfrm>
            <a:off x="510306" y="1388505"/>
            <a:ext cx="10438130" cy="4873625"/>
          </a:xfrm>
          <a:prstGeom prst="rect">
            <a:avLst/>
          </a:prstGeom>
        </p:spPr>
      </p:pic>
      <p:pic>
        <p:nvPicPr>
          <p:cNvPr id="5" name="图片 4"/>
          <p:cNvPicPr>
            <a:picLocks noChangeAspect="1"/>
          </p:cNvPicPr>
          <p:nvPr>
            <p:custDataLst>
              <p:tags r:id="rId6"/>
            </p:custDataLst>
          </p:nvPr>
        </p:nvPicPr>
        <p:blipFill>
          <a:blip r:embed="rId11"/>
          <a:stretch>
            <a:fillRect/>
          </a:stretch>
        </p:blipFill>
        <p:spPr>
          <a:xfrm>
            <a:off x="4146103" y="1845797"/>
            <a:ext cx="7711707" cy="4521171"/>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900" decel="100000" fill="hold"/>
                                        <p:tgtEl>
                                          <p:spTgt spid="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8">
            <a:biLevel thresh="25000"/>
          </a:blip>
          <a:stretch>
            <a:fillRect/>
          </a:stretch>
        </p:blipFill>
        <p:spPr>
          <a:xfrm>
            <a:off x="11458742" y="6178531"/>
            <a:ext cx="441605" cy="469792"/>
          </a:xfrm>
          <a:prstGeom prst="rect">
            <a:avLst/>
          </a:prstGeom>
        </p:spPr>
      </p:pic>
      <p:pic>
        <p:nvPicPr>
          <p:cNvPr id="2" name="图片 1"/>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888998" y="3433506"/>
            <a:ext cx="10414000" cy="3048000"/>
          </a:xfrm>
          <a:prstGeom prst="rect">
            <a:avLst/>
          </a:prstGeom>
        </p:spPr>
      </p:pic>
      <p:sp>
        <p:nvSpPr>
          <p:cNvPr id="4" name="矩形 3"/>
          <p:cNvSpPr/>
          <p:nvPr>
            <p:custDataLst>
              <p:tags r:id="rId5"/>
            </p:custDataLst>
          </p:nvPr>
        </p:nvSpPr>
        <p:spPr>
          <a:xfrm>
            <a:off x="736673" y="1333440"/>
            <a:ext cx="10718649" cy="1890389"/>
          </a:xfrm>
          <a:prstGeom prst="rect">
            <a:avLst/>
          </a:prstGeom>
        </p:spPr>
        <p:txBody>
          <a:bodyPr wrap="square">
            <a:spAutoFit/>
          </a:bodyPr>
          <a:lstStyle/>
          <a:p>
            <a:pPr>
              <a:lnSpc>
                <a:spcPct val="125000"/>
              </a:lnSpc>
            </a:pPr>
            <a:r>
              <a:rPr lang="zh-CN" altLang="en-US" sz="1600" dirty="0">
                <a:solidFill>
                  <a:schemeClr val="tx1"/>
                </a:solidFill>
                <a:latin typeface="Microsoft YaHei" panose="020B0503020204020204" pitchFamily="34" charset="-122"/>
                <a:ea typeface="Microsoft YaHei" panose="020B0503020204020204" pitchFamily="34" charset="-122"/>
              </a:rPr>
              <a:t>联邦查询引擎支持复杂查询语句需要在计算层实现全部查询相关的算子，以下面的 </a:t>
            </a:r>
            <a:r>
              <a:rPr lang="en-US" altLang="zh-CN" sz="1600" dirty="0">
                <a:solidFill>
                  <a:schemeClr val="tx1"/>
                </a:solidFill>
                <a:latin typeface="Microsoft YaHei" panose="020B0503020204020204" pitchFamily="34" charset="-122"/>
                <a:ea typeface="Microsoft YaHei" panose="020B0503020204020204" pitchFamily="34" charset="-122"/>
              </a:rPr>
              <a:t>SQL </a:t>
            </a:r>
            <a:r>
              <a:rPr lang="zh-CN" altLang="en-US" sz="1600" dirty="0">
                <a:solidFill>
                  <a:schemeClr val="tx1"/>
                </a:solidFill>
                <a:latin typeface="Microsoft YaHei" panose="020B0503020204020204" pitchFamily="34" charset="-122"/>
                <a:ea typeface="Microsoft YaHei" panose="020B0503020204020204" pitchFamily="34" charset="-122"/>
              </a:rPr>
              <a:t>为例：</a:t>
            </a:r>
            <a:endParaRPr lang="en-US" altLang="zh-CN" sz="1600" dirty="0">
              <a:solidFill>
                <a:schemeClr val="tx1"/>
              </a:solidFill>
              <a:latin typeface="Microsoft YaHei" panose="020B0503020204020204" pitchFamily="34" charset="-122"/>
              <a:ea typeface="Microsoft YaHei" panose="020B0503020204020204" pitchFamily="34" charset="-122"/>
            </a:endParaRPr>
          </a:p>
          <a:p>
            <a:endParaRPr lang="zh-CN" altLang="en-US" sz="1600" dirty="0">
              <a:solidFill>
                <a:srgbClr val="FF0000"/>
              </a:solidFill>
              <a:latin typeface="Microsoft YaHei" panose="020B0503020204020204" pitchFamily="34" charset="-122"/>
              <a:ea typeface="Microsoft YaHei" panose="020B0503020204020204" pitchFamily="34" charset="-122"/>
            </a:endParaRPr>
          </a:p>
          <a:p>
            <a:pPr>
              <a:lnSpc>
                <a:spcPct val="125000"/>
              </a:lnSpc>
              <a:spcBef>
                <a:spcPts val="800"/>
              </a:spcBef>
            </a:pPr>
            <a:r>
              <a:rPr lang="zh-CN" altLang="en-US" sz="1600" dirty="0">
                <a:solidFill>
                  <a:srgbClr val="FF0000"/>
                </a:solidFill>
                <a:latin typeface="Microsoft YaHei" panose="020B0503020204020204" pitchFamily="34" charset="-122"/>
                <a:ea typeface="Microsoft YaHei" panose="020B0503020204020204" pitchFamily="34" charset="-122"/>
              </a:rPr>
              <a:t>SELECT * FROM t_order o INNER JOIN t_order_item i ON o.order_id = i.order_id WHERE o.order_id = </a:t>
            </a:r>
            <a:r>
              <a:rPr lang="en-US" altLang="zh-CN" sz="1600" dirty="0">
                <a:solidFill>
                  <a:srgbClr val="FF0000"/>
                </a:solidFill>
                <a:latin typeface="Microsoft YaHei" panose="020B0503020204020204" pitchFamily="34" charset="-122"/>
                <a:ea typeface="Microsoft YaHei" panose="020B0503020204020204" pitchFamily="34" charset="-122"/>
              </a:rPr>
              <a:t>3</a:t>
            </a:r>
            <a:r>
              <a:rPr lang="zh-CN" altLang="en-US" sz="1600" dirty="0">
                <a:solidFill>
                  <a:srgbClr val="FF0000"/>
                </a:solidFill>
                <a:latin typeface="Microsoft YaHei" panose="020B0503020204020204" pitchFamily="34" charset="-122"/>
                <a:ea typeface="Microsoft YaHei" panose="020B0503020204020204" pitchFamily="34" charset="-122"/>
              </a:rPr>
              <a:t>; </a:t>
            </a:r>
            <a:endParaRPr lang="en-US" altLang="zh-CN" sz="1600" dirty="0">
              <a:solidFill>
                <a:srgbClr val="FF0000"/>
              </a:solidFill>
              <a:latin typeface="Microsoft YaHei" panose="020B0503020204020204" pitchFamily="34" charset="-122"/>
              <a:ea typeface="Microsoft YaHei" panose="020B0503020204020204" pitchFamily="34" charset="-122"/>
            </a:endParaRPr>
          </a:p>
          <a:p>
            <a:endParaRPr lang="en-US" altLang="zh-CN" sz="1600" dirty="0">
              <a:latin typeface="Microsoft YaHei" panose="020B0503020204020204" pitchFamily="34" charset="-122"/>
              <a:ea typeface="Microsoft YaHei" panose="020B0503020204020204" pitchFamily="34" charset="-122"/>
            </a:endParaRPr>
          </a:p>
          <a:p>
            <a:pPr>
              <a:lnSpc>
                <a:spcPct val="125000"/>
              </a:lnSpc>
            </a:pPr>
            <a:r>
              <a:rPr lang="zh-CN" altLang="en-US" sz="1600" dirty="0">
                <a:latin typeface="Microsoft YaHei" panose="020B0503020204020204" pitchFamily="34" charset="-122"/>
                <a:ea typeface="Microsoft YaHei" panose="020B0503020204020204" pitchFamily="34" charset="-122"/>
              </a:rPr>
              <a:t>t_order 和 t_order_item 存储在不同的数据库实例上，</a:t>
            </a:r>
            <a:r>
              <a:rPr lang="en-GB" altLang="zh-CN" sz="1600" dirty="0">
                <a:latin typeface="Microsoft YaHei" panose="020B0503020204020204" pitchFamily="34" charset="-122"/>
                <a:ea typeface="Microsoft YaHei" panose="020B0503020204020204" pitchFamily="34" charset="-122"/>
              </a:rPr>
              <a:t>SQL Federation</a:t>
            </a:r>
            <a:r>
              <a:rPr lang="zh-CN" altLang="en-US" sz="1600" dirty="0">
                <a:latin typeface="Microsoft YaHei" panose="020B0503020204020204" pitchFamily="34" charset="-122"/>
                <a:ea typeface="Microsoft YaHei" panose="020B0503020204020204" pitchFamily="34" charset="-122"/>
              </a:rPr>
              <a:t> </a:t>
            </a:r>
            <a:r>
              <a:rPr lang="zh-CN" altLang="en-GB" sz="1600" dirty="0">
                <a:latin typeface="Microsoft YaHei" panose="020B0503020204020204" pitchFamily="34" charset="-122"/>
                <a:ea typeface="Microsoft YaHei" panose="020B0503020204020204" pitchFamily="34" charset="-122"/>
              </a:rPr>
              <a:t>会</a:t>
            </a:r>
            <a:r>
              <a:rPr lang="zh-CN" altLang="en-US" sz="1600" dirty="0">
                <a:latin typeface="Microsoft YaHei" panose="020B0503020204020204" pitchFamily="34" charset="-122"/>
                <a:ea typeface="Microsoft YaHei" panose="020B0503020204020204" pitchFamily="34" charset="-122"/>
              </a:rPr>
              <a:t>基于 </a:t>
            </a:r>
            <a:r>
              <a:rPr lang="en-US" altLang="zh-CN" sz="1600" dirty="0">
                <a:latin typeface="Microsoft YaHei" panose="020B0503020204020204" pitchFamily="34" charset="-122"/>
                <a:ea typeface="Microsoft YaHei" panose="020B0503020204020204" pitchFamily="34" charset="-122"/>
              </a:rPr>
              <a:t>RBO</a:t>
            </a:r>
            <a:r>
              <a:rPr lang="zh-CN" altLang="en-US" sz="1600" dirty="0">
                <a:latin typeface="Microsoft YaHei" panose="020B0503020204020204" pitchFamily="34" charset="-122"/>
                <a:ea typeface="Microsoft YaHei" panose="020B0503020204020204" pitchFamily="34" charset="-122"/>
              </a:rPr>
              <a:t> 进行</a:t>
            </a:r>
            <a:r>
              <a:rPr lang="zh-CN" altLang="en-US" sz="1600" dirty="0">
                <a:solidFill>
                  <a:srgbClr val="FF0000"/>
                </a:solidFill>
                <a:latin typeface="Microsoft YaHei" panose="020B0503020204020204" pitchFamily="34" charset="-122"/>
                <a:ea typeface="Microsoft YaHei" panose="020B0503020204020204" pitchFamily="34" charset="-122"/>
              </a:rPr>
              <a:t>谓词下推、列裁剪</a:t>
            </a:r>
            <a:r>
              <a:rPr lang="zh-CN" altLang="en-US" sz="1600" dirty="0">
                <a:latin typeface="Microsoft YaHei" panose="020B0503020204020204" pitchFamily="34" charset="-122"/>
                <a:ea typeface="Microsoft YaHei" panose="020B0503020204020204" pitchFamily="34" charset="-122"/>
              </a:rPr>
              <a:t>等优化，</a:t>
            </a:r>
            <a:r>
              <a:rPr lang="en-US" altLang="zh-CN" sz="1600" dirty="0">
                <a:latin typeface="Microsoft YaHei" panose="020B0503020204020204" pitchFamily="34" charset="-122"/>
                <a:ea typeface="Microsoft YaHei" panose="020B0503020204020204" pitchFamily="34" charset="-122"/>
              </a:rPr>
              <a:t>CBO</a:t>
            </a:r>
            <a:r>
              <a:rPr lang="zh-CN" altLang="en-US" sz="1600" dirty="0">
                <a:latin typeface="Microsoft YaHei" panose="020B0503020204020204" pitchFamily="34" charset="-122"/>
                <a:ea typeface="Microsoft YaHei" panose="020B0503020204020204" pitchFamily="34" charset="-122"/>
              </a:rPr>
              <a:t> 优化目前仍在开发中，目前只是基于 </a:t>
            </a:r>
            <a:r>
              <a:rPr lang="en-GB" altLang="zh-CN" sz="1600" dirty="0">
                <a:latin typeface="Microsoft YaHei" panose="020B0503020204020204" pitchFamily="34" charset="-122"/>
                <a:ea typeface="Microsoft YaHei" panose="020B0503020204020204" pitchFamily="34" charset="-122"/>
              </a:rPr>
              <a:t>Calcite </a:t>
            </a:r>
            <a:r>
              <a:rPr lang="en-GB" altLang="zh-CN" sz="1600" dirty="0" err="1">
                <a:latin typeface="Microsoft YaHei" panose="020B0503020204020204" pitchFamily="34" charset="-122"/>
                <a:ea typeface="Microsoft YaHei" panose="020B0503020204020204" pitchFamily="34" charset="-122"/>
              </a:rPr>
              <a:t>VolcanoPlanner</a:t>
            </a:r>
            <a:r>
              <a:rPr lang="en-GB" altLang="zh-CN" sz="1600" dirty="0">
                <a:latin typeface="Microsoft YaHei" panose="020B0503020204020204" pitchFamily="34" charset="-122"/>
                <a:ea typeface="Microsoft YaHei" panose="020B0503020204020204" pitchFamily="34" charset="-122"/>
              </a:rPr>
              <a:t> </a:t>
            </a:r>
            <a:r>
              <a:rPr lang="zh-CN" altLang="en-GB" sz="1600" dirty="0">
                <a:latin typeface="Microsoft YaHei" panose="020B0503020204020204" pitchFamily="34" charset="-122"/>
                <a:ea typeface="Microsoft YaHei" panose="020B0503020204020204" pitchFamily="34" charset="-122"/>
              </a:rPr>
              <a:t>优化器</a:t>
            </a:r>
            <a:r>
              <a:rPr lang="zh-CN" altLang="en-US" sz="1600" dirty="0">
                <a:latin typeface="Microsoft YaHei" panose="020B0503020204020204" pitchFamily="34" charset="-122"/>
                <a:ea typeface="Microsoft YaHei" panose="020B0503020204020204" pitchFamily="34" charset="-122"/>
              </a:rPr>
              <a:t>实现逻辑关系代数到物理关系代数的转换。</a:t>
            </a:r>
          </a:p>
        </p:txBody>
      </p:sp>
      <p:sp>
        <p:nvSpPr>
          <p:cNvPr id="10" name="文本占位符 9">
            <a:extLst>
              <a:ext uri="{FF2B5EF4-FFF2-40B4-BE49-F238E27FC236}">
                <a16:creationId xmlns:a16="http://schemas.microsoft.com/office/drawing/2014/main" id="{D0CCF0F2-0ABE-505E-945F-7FEA3E39F10D}"/>
              </a:ext>
            </a:extLst>
          </p:cNvPr>
          <p:cNvSpPr>
            <a:spLocks noGrp="1"/>
          </p:cNvSpPr>
          <p:nvPr>
            <p:ph type="body" idx="1"/>
          </p:nvPr>
        </p:nvSpPr>
        <p:spPr>
          <a:xfrm>
            <a:off x="877253" y="665625"/>
            <a:ext cx="8383125" cy="540000"/>
          </a:xfrm>
        </p:spPr>
        <p:txBody>
          <a:bodyPr>
            <a:normAutofit/>
          </a:bodyPr>
          <a:lstStyle/>
          <a:p>
            <a:r>
              <a:rPr lang="zh-CN" altLang="en-US" sz="3100" dirty="0">
                <a:sym typeface="+mn-ea"/>
              </a:rPr>
              <a:t>支持 </a:t>
            </a:r>
            <a:r>
              <a:rPr lang="en-US" altLang="zh-CN" sz="3100" dirty="0" err="1">
                <a:sym typeface="+mn-ea"/>
              </a:rPr>
              <a:t>openGauss</a:t>
            </a:r>
            <a:r>
              <a:rPr lang="en-US" altLang="zh-CN" sz="3100" dirty="0">
                <a:sym typeface="+mn-ea"/>
              </a:rPr>
              <a:t> </a:t>
            </a:r>
            <a:r>
              <a:rPr lang="zh-CN" altLang="en-US" sz="3100" dirty="0">
                <a:sym typeface="+mn-ea"/>
              </a:rPr>
              <a:t>复杂查询执行</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文本占位符 1"/>
          <p:cNvSpPr>
            <a:spLocks noGrp="1"/>
          </p:cNvSpPr>
          <p:nvPr>
            <p:ph type="body" idx="1"/>
            <p:custDataLst>
              <p:tags r:id="rId3"/>
            </p:custDataLst>
          </p:nvPr>
        </p:nvSpPr>
        <p:spPr/>
        <p:txBody>
          <a:bodyPr>
            <a:normAutofit/>
          </a:bodyPr>
          <a:lstStyle/>
          <a:p>
            <a:r>
              <a:rPr lang="zh-CN" altLang="en-US" dirty="0"/>
              <a:t>目录</a:t>
            </a:r>
          </a:p>
        </p:txBody>
      </p:sp>
      <p:sp>
        <p:nvSpPr>
          <p:cNvPr id="3" name="文本占位符 2"/>
          <p:cNvSpPr>
            <a:spLocks noGrp="1"/>
          </p:cNvSpPr>
          <p:nvPr>
            <p:ph type="body" idx="10"/>
            <p:custDataLst>
              <p:tags r:id="rId4"/>
            </p:custDataLst>
          </p:nvPr>
        </p:nvSpPr>
        <p:spPr/>
        <p:txBody>
          <a:bodyPr>
            <a:normAutofit/>
          </a:bodyPr>
          <a:lstStyle/>
          <a:p>
            <a:r>
              <a:rPr lang="zh-CN" altLang="en-US" sz="2400" dirty="0">
                <a:solidFill>
                  <a:schemeClr val="tx1"/>
                </a:solidFill>
              </a:rPr>
              <a:t>ShardingSphere 简介</a:t>
            </a:r>
          </a:p>
        </p:txBody>
      </p:sp>
      <p:sp>
        <p:nvSpPr>
          <p:cNvPr id="4" name="文本占位符 3"/>
          <p:cNvSpPr>
            <a:spLocks noGrp="1"/>
          </p:cNvSpPr>
          <p:nvPr>
            <p:ph type="body" idx="11"/>
            <p:custDataLst>
              <p:tags r:id="rId5"/>
            </p:custDataLst>
          </p:nvPr>
        </p:nvSpPr>
        <p:spPr>
          <a:xfrm>
            <a:off x="1513783" y="2798679"/>
            <a:ext cx="10456544" cy="540000"/>
          </a:xfrm>
        </p:spPr>
        <p:txBody>
          <a:bodyPr vert="horz" lIns="91440" tIns="45720" rIns="91440" bIns="45720" rtlCol="0" anchor="ctr" anchorCtr="0">
            <a:normAutofit/>
          </a:bodyPr>
          <a:lstStyle/>
          <a:p>
            <a:r>
              <a:rPr lang="en-US" altLang="zh-CN" sz="2400" dirty="0" err="1"/>
              <a:t>ShardingSphere</a:t>
            </a:r>
            <a:r>
              <a:rPr lang="en-US" altLang="zh-CN" sz="2400" dirty="0"/>
              <a:t> </a:t>
            </a:r>
            <a:r>
              <a:rPr lang="zh-CN" altLang="en-US" sz="2400" dirty="0"/>
              <a:t>联邦查询引擎入门</a:t>
            </a:r>
          </a:p>
        </p:txBody>
      </p:sp>
      <p:sp>
        <p:nvSpPr>
          <p:cNvPr id="5" name="文本占位符 4"/>
          <p:cNvSpPr>
            <a:spLocks noGrp="1"/>
          </p:cNvSpPr>
          <p:nvPr>
            <p:ph type="body" idx="12"/>
            <p:custDataLst>
              <p:tags r:id="rId6"/>
            </p:custDataLst>
          </p:nvPr>
        </p:nvSpPr>
        <p:spPr>
          <a:xfrm>
            <a:off x="1513840" y="3849370"/>
            <a:ext cx="7253605" cy="598805"/>
          </a:xfrm>
        </p:spPr>
        <p:txBody>
          <a:bodyPr vert="horz" lIns="91440" tIns="45720" rIns="91440" bIns="45720" rtlCol="0" anchor="ctr" anchorCtr="0">
            <a:normAutofit/>
          </a:bodyPr>
          <a:lstStyle/>
          <a:p>
            <a:r>
              <a:rPr lang="zh-CN" altLang="en-US" sz="2400" dirty="0">
                <a:sym typeface="+mn-ea"/>
              </a:rPr>
              <a:t>联邦查询引擎适配 </a:t>
            </a:r>
            <a:r>
              <a:rPr lang="en-US" altLang="zh-CN" sz="2400" dirty="0" err="1">
                <a:sym typeface="+mn-ea"/>
              </a:rPr>
              <a:t>openGauss</a:t>
            </a:r>
            <a:endParaRPr lang="en-US" altLang="zh-CN" sz="2400" dirty="0">
              <a:sym typeface="+mn-ea"/>
            </a:endParaRPr>
          </a:p>
        </p:txBody>
      </p:sp>
      <p:sp>
        <p:nvSpPr>
          <p:cNvPr id="6" name="文本占位符 5"/>
          <p:cNvSpPr>
            <a:spLocks noGrp="1"/>
          </p:cNvSpPr>
          <p:nvPr>
            <p:ph type="body" idx="13"/>
            <p:custDataLst>
              <p:tags r:id="rId7"/>
            </p:custDataLst>
          </p:nvPr>
        </p:nvSpPr>
        <p:spPr>
          <a:xfrm>
            <a:off x="1513840" y="4914265"/>
            <a:ext cx="5765800" cy="539750"/>
          </a:xfrm>
        </p:spPr>
        <p:txBody>
          <a:bodyPr vert="horz" lIns="91440" tIns="45720" rIns="91440" bIns="45720" rtlCol="0" anchor="ctr" anchorCtr="0">
            <a:normAutofit/>
          </a:bodyPr>
          <a:lstStyle/>
          <a:p>
            <a:r>
              <a:rPr lang="zh-CN" altLang="en-US" sz="2400" dirty="0">
                <a:sym typeface="+mn-ea"/>
              </a:rPr>
              <a:t>联邦查询引擎实战</a:t>
            </a:r>
          </a:p>
        </p:txBody>
      </p:sp>
      <p:pic>
        <p:nvPicPr>
          <p:cNvPr id="11" name="图片 10"/>
          <p:cNvPicPr>
            <a:picLocks noChangeAspect="1"/>
          </p:cNvPicPr>
          <p:nvPr>
            <p:custDataLst>
              <p:tags r:id="rId8"/>
            </p:custDataLst>
          </p:nvPr>
        </p:nvPicPr>
        <p:blipFill>
          <a:blip r:embed="rId11">
            <a:biLevel thresh="25000"/>
          </a:blip>
          <a:stretch>
            <a:fillRect/>
          </a:stretch>
        </p:blipFill>
        <p:spPr>
          <a:xfrm>
            <a:off x="11458742" y="6178531"/>
            <a:ext cx="441605" cy="469792"/>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10">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a:xfrm>
            <a:off x="877253" y="665625"/>
            <a:ext cx="9106332" cy="540000"/>
          </a:xfrm>
        </p:spPr>
        <p:txBody>
          <a:bodyPr vert="horz" lIns="91440" tIns="45720" rIns="91440" bIns="45720" rtlCol="0" anchor="ctr" anchorCtr="0">
            <a:normAutofit/>
          </a:bodyPr>
          <a:lstStyle/>
          <a:p>
            <a:r>
              <a:rPr lang="zh-CN" altLang="en-US" sz="3100" dirty="0">
                <a:sym typeface="+mn-ea"/>
              </a:rPr>
              <a:t>支持 </a:t>
            </a:r>
            <a:r>
              <a:rPr lang="en-US" altLang="zh-CN" sz="3100" dirty="0">
                <a:sym typeface="+mn-ea"/>
              </a:rPr>
              <a:t>openGauss </a:t>
            </a:r>
            <a:r>
              <a:rPr lang="zh-CN" altLang="en-US" sz="3100" dirty="0">
                <a:sym typeface="+mn-ea"/>
              </a:rPr>
              <a:t>复杂查询执行</a:t>
            </a:r>
          </a:p>
        </p:txBody>
      </p:sp>
      <p:sp>
        <p:nvSpPr>
          <p:cNvPr id="5" name="文本框 4"/>
          <p:cNvSpPr txBox="1"/>
          <p:nvPr>
            <p:custDataLst>
              <p:tags r:id="rId5"/>
            </p:custDataLst>
          </p:nvPr>
        </p:nvSpPr>
        <p:spPr>
          <a:xfrm>
            <a:off x="671830" y="2399397"/>
            <a:ext cx="5713730" cy="3870419"/>
          </a:xfrm>
          <a:prstGeom prst="rect">
            <a:avLst/>
          </a:prstGeom>
          <a:noFill/>
        </p:spPr>
        <p:txBody>
          <a:bodyPr wrap="square" rtlCol="0" anchor="t">
            <a:spAutoFit/>
          </a:bodyPr>
          <a:lstStyle/>
          <a:p>
            <a:pPr>
              <a:lnSpc>
                <a:spcPct val="150000"/>
              </a:lnSpc>
              <a:spcAft>
                <a:spcPts val="1000"/>
              </a:spcAft>
            </a:pPr>
            <a:r>
              <a:rPr lang="zh-CN" altLang="en-US" sz="1600" b="1" dirty="0">
                <a:latin typeface="微软雅黑" panose="020B0503020204020204" pitchFamily="34" charset="-122"/>
                <a:ea typeface="微软雅黑" panose="020B0503020204020204" pitchFamily="34" charset="-122"/>
                <a:cs typeface="微软雅黑" charset="0"/>
              </a:rPr>
              <a:t>支持以下 SELECT 语句查询：</a:t>
            </a:r>
          </a:p>
          <a:p>
            <a:pPr marL="285750" indent="-285750">
              <a:lnSpc>
                <a:spcPct val="150000"/>
              </a:lnSpc>
              <a:buSzPct val="75000"/>
              <a:buFont typeface="Wingdings" panose="05000000000000000000" charset="0"/>
              <a:buChar char=""/>
            </a:pPr>
            <a:r>
              <a:rPr lang="zh-CN" altLang="en-US" sz="1600" dirty="0">
                <a:latin typeface="微软雅黑" charset="0"/>
                <a:ea typeface="微软雅黑" charset="0"/>
                <a:cs typeface="微软雅黑" charset="0"/>
              </a:rPr>
              <a:t>支持 SELECT GROUP BY HAVING 分组聚合查询及 MAX、MIN、SUM、AVG 和 COUNT 聚合函数；</a:t>
            </a:r>
          </a:p>
          <a:p>
            <a:pPr marL="285750" indent="-285750">
              <a:lnSpc>
                <a:spcPct val="150000"/>
              </a:lnSpc>
              <a:buSzPct val="75000"/>
              <a:buFont typeface="Wingdings" panose="05000000000000000000" charset="0"/>
              <a:buChar char=""/>
            </a:pPr>
            <a:r>
              <a:rPr lang="zh-CN" altLang="en-US" sz="1600" dirty="0">
                <a:latin typeface="微软雅黑" charset="0"/>
                <a:ea typeface="微软雅黑" charset="0"/>
                <a:cs typeface="微软雅黑" charset="0"/>
              </a:rPr>
              <a:t>支持 UNION | INTERSECT | EXCEPT | MINUS 查询；</a:t>
            </a:r>
          </a:p>
          <a:p>
            <a:pPr marL="285750" indent="-285750">
              <a:lnSpc>
                <a:spcPct val="150000"/>
              </a:lnSpc>
              <a:buSzPct val="75000"/>
              <a:buFont typeface="Wingdings" panose="05000000000000000000" charset="0"/>
              <a:buChar char=""/>
            </a:pPr>
            <a:r>
              <a:rPr lang="zh-CN" altLang="en-US" sz="1600" dirty="0">
                <a:latin typeface="微软雅黑" charset="0"/>
                <a:ea typeface="微软雅黑" charset="0"/>
                <a:cs typeface="微软雅黑" charset="0"/>
              </a:rPr>
              <a:t>支持 SELECT ORDER BY LIMIT 语句；</a:t>
            </a:r>
          </a:p>
          <a:p>
            <a:pPr marL="285750" indent="-285750">
              <a:lnSpc>
                <a:spcPct val="150000"/>
              </a:lnSpc>
              <a:buSzPct val="75000"/>
              <a:buFont typeface="Wingdings" panose="05000000000000000000" charset="0"/>
              <a:buChar char=""/>
            </a:pPr>
            <a:r>
              <a:rPr lang="zh-CN" altLang="en-US" sz="1600" dirty="0">
                <a:latin typeface="微软雅黑" charset="0"/>
                <a:ea typeface="微软雅黑" charset="0"/>
                <a:cs typeface="微软雅黑" charset="0"/>
              </a:rPr>
              <a:t>支持跨库 JOIN 查询，包括 INNER JOIN、CROSS JOIN、LEFT JOIN、RIGHT JOIN 和 FULL JOIN；</a:t>
            </a:r>
          </a:p>
          <a:p>
            <a:pPr marL="285750" indent="-285750">
              <a:lnSpc>
                <a:spcPct val="150000"/>
              </a:lnSpc>
              <a:buSzPct val="75000"/>
              <a:buFont typeface="Wingdings" panose="05000000000000000000" charset="0"/>
              <a:buChar char=""/>
            </a:pPr>
            <a:r>
              <a:rPr lang="zh-CN" altLang="en-US" sz="1600" dirty="0">
                <a:latin typeface="微软雅黑" charset="0"/>
                <a:ea typeface="微软雅黑" charset="0"/>
                <a:cs typeface="微软雅黑" charset="0"/>
              </a:rPr>
              <a:t>支持复杂子查询，包括 Projection、From 及 Where 中包含的子查询；</a:t>
            </a:r>
          </a:p>
          <a:p>
            <a:pPr marL="285750" indent="-285750">
              <a:lnSpc>
                <a:spcPct val="150000"/>
              </a:lnSpc>
              <a:buSzPct val="75000"/>
              <a:buFont typeface="Wingdings" panose="05000000000000000000" charset="0"/>
              <a:buChar char=""/>
            </a:pPr>
            <a:r>
              <a:rPr lang="zh-CN" altLang="en-US" sz="1600" dirty="0">
                <a:latin typeface="微软雅黑" charset="0"/>
                <a:ea typeface="微软雅黑" charset="0"/>
                <a:cs typeface="微软雅黑" charset="0"/>
              </a:rPr>
              <a:t>支持以上 SELECT 语句定义的视图查询；</a:t>
            </a:r>
          </a:p>
        </p:txBody>
      </p:sp>
      <p:sp>
        <p:nvSpPr>
          <p:cNvPr id="6" name="文本框 5"/>
          <p:cNvSpPr txBox="1"/>
          <p:nvPr>
            <p:custDataLst>
              <p:tags r:id="rId6"/>
            </p:custDataLst>
          </p:nvPr>
        </p:nvSpPr>
        <p:spPr>
          <a:xfrm>
            <a:off x="6728460" y="2419312"/>
            <a:ext cx="5171887" cy="3870419"/>
          </a:xfrm>
          <a:prstGeom prst="rect">
            <a:avLst/>
          </a:prstGeom>
          <a:noFill/>
        </p:spPr>
        <p:txBody>
          <a:bodyPr wrap="square" rtlCol="0" anchor="t">
            <a:spAutoFit/>
          </a:bodyPr>
          <a:lstStyle/>
          <a:p>
            <a:pPr>
              <a:lnSpc>
                <a:spcPct val="150000"/>
              </a:lnSpc>
              <a:spcAft>
                <a:spcPts val="1000"/>
              </a:spcAft>
            </a:pPr>
            <a:r>
              <a:rPr lang="zh-CN" altLang="en-US" sz="1600" b="1" dirty="0">
                <a:latin typeface="微软雅黑" panose="020B0503020204020204" pitchFamily="34" charset="-122"/>
                <a:ea typeface="微软雅黑" panose="020B0503020204020204" pitchFamily="34" charset="-122"/>
                <a:cs typeface="微软雅黑" charset="0"/>
              </a:rPr>
              <a:t>不支持以下 SELECT 语句：</a:t>
            </a:r>
          </a:p>
          <a:p>
            <a:pPr marL="285750" indent="-285750">
              <a:lnSpc>
                <a:spcPct val="150000"/>
              </a:lnSpc>
              <a:buFont typeface="Wingdings" panose="05000000000000000000" charset="0"/>
              <a:buChar char=""/>
            </a:pPr>
            <a:r>
              <a:rPr lang="zh-CN" altLang="en-US" sz="1600" dirty="0">
                <a:latin typeface="微软雅黑" charset="0"/>
                <a:ea typeface="微软雅黑" charset="0"/>
                <a:cs typeface="微软雅黑" charset="0"/>
              </a:rPr>
              <a:t>不支持 WITH 语句，例如：WITH temp_t(name,isdba) AS (SELECT usename,usesuper FROM pg_user) SELECT * FROM temp_t;</a:t>
            </a:r>
          </a:p>
          <a:p>
            <a:pPr marL="285750" indent="-285750">
              <a:lnSpc>
                <a:spcPct val="150000"/>
              </a:lnSpc>
              <a:buFont typeface="Wingdings" panose="05000000000000000000" charset="0"/>
              <a:buChar char=""/>
            </a:pPr>
            <a:r>
              <a:rPr lang="zh-CN" altLang="en-US" sz="1600" dirty="0">
                <a:latin typeface="微软雅黑" charset="0"/>
                <a:ea typeface="微软雅黑" charset="0"/>
                <a:cs typeface="微软雅黑" charset="0"/>
              </a:rPr>
              <a:t>不支持 plan_hint 子句；</a:t>
            </a:r>
          </a:p>
          <a:p>
            <a:pPr marL="285750" indent="-285750">
              <a:lnSpc>
                <a:spcPct val="150000"/>
              </a:lnSpc>
              <a:buFont typeface="Wingdings" panose="05000000000000000000" charset="0"/>
              <a:buChar char=""/>
            </a:pPr>
            <a:r>
              <a:rPr lang="zh-CN" altLang="en-US" sz="1600" dirty="0">
                <a:latin typeface="微软雅黑" charset="0"/>
                <a:ea typeface="微软雅黑" charset="0"/>
                <a:cs typeface="微软雅黑" charset="0"/>
              </a:rPr>
              <a:t>不支持 START WITH .. CONNECT BY 子句；</a:t>
            </a:r>
          </a:p>
          <a:p>
            <a:pPr marL="285750" indent="-285750">
              <a:lnSpc>
                <a:spcPct val="150000"/>
              </a:lnSpc>
              <a:buFont typeface="Wingdings" panose="05000000000000000000" charset="0"/>
              <a:buChar char=""/>
            </a:pPr>
            <a:r>
              <a:rPr lang="zh-CN" altLang="en-US" sz="1600" dirty="0">
                <a:latin typeface="微软雅黑" charset="0"/>
                <a:ea typeface="微软雅黑" charset="0"/>
                <a:cs typeface="微软雅黑" charset="0"/>
              </a:rPr>
              <a:t>不支持 WINDOW 子句；</a:t>
            </a:r>
          </a:p>
          <a:p>
            <a:pPr marL="285750" indent="-285750">
              <a:lnSpc>
                <a:spcPct val="150000"/>
              </a:lnSpc>
              <a:buFont typeface="Wingdings" panose="05000000000000000000" charset="0"/>
              <a:buChar char=""/>
            </a:pPr>
            <a:r>
              <a:rPr lang="zh-CN" altLang="en-US" sz="1600" dirty="0">
                <a:latin typeface="微软雅黑" charset="0"/>
                <a:ea typeface="微软雅黑" charset="0"/>
                <a:cs typeface="微软雅黑" charset="0"/>
              </a:rPr>
              <a:t>不支持 FOR UPDATE，FOR NO KEY UPDATE，FOR SHARE 或 FOR KEY SHARE 加锁语句；</a:t>
            </a:r>
          </a:p>
        </p:txBody>
      </p:sp>
      <p:sp>
        <p:nvSpPr>
          <p:cNvPr id="7" name="文本框 6"/>
          <p:cNvSpPr txBox="1"/>
          <p:nvPr>
            <p:custDataLst>
              <p:tags r:id="rId7"/>
            </p:custDataLst>
          </p:nvPr>
        </p:nvSpPr>
        <p:spPr>
          <a:xfrm>
            <a:off x="671830" y="1723653"/>
            <a:ext cx="10787380" cy="338554"/>
          </a:xfrm>
          <a:prstGeom prst="rect">
            <a:avLst/>
          </a:prstGeom>
          <a:noFill/>
        </p:spPr>
        <p:txBody>
          <a:bodyPr wrap="square" rtlCol="0" anchor="t">
            <a:spAutoFit/>
          </a:bodyPr>
          <a:lstStyle/>
          <a:p>
            <a:r>
              <a:rPr lang="zh-CN" altLang="en-US" sz="1600" dirty="0">
                <a:latin typeface="Microsoft YaHei" panose="020B0503020204020204" pitchFamily="34" charset="-122"/>
                <a:ea typeface="Microsoft YaHei" panose="020B0503020204020204" pitchFamily="34" charset="-122"/>
                <a:sym typeface="+mn-ea"/>
              </a:rPr>
              <a:t>由于算子的实现工作量较大，目前联邦查询引擎支持了如下查询语句，仍然有一些复杂的 </a:t>
            </a:r>
            <a:r>
              <a:rPr lang="en-US" altLang="zh-CN" sz="1600" dirty="0">
                <a:latin typeface="Microsoft YaHei" panose="020B0503020204020204" pitchFamily="34" charset="-122"/>
                <a:ea typeface="Microsoft YaHei" panose="020B0503020204020204" pitchFamily="34" charset="-122"/>
                <a:sym typeface="+mn-ea"/>
              </a:rPr>
              <a:t>SELECT </a:t>
            </a:r>
            <a:r>
              <a:rPr lang="zh-CN" altLang="en-US" sz="1600" dirty="0">
                <a:latin typeface="Microsoft YaHei" panose="020B0503020204020204" pitchFamily="34" charset="-122"/>
                <a:ea typeface="Microsoft YaHei" panose="020B0503020204020204" pitchFamily="34" charset="-122"/>
                <a:sym typeface="+mn-ea"/>
              </a:rPr>
              <a:t>语句不支持。</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7">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a:xfrm>
            <a:off x="877253" y="665625"/>
            <a:ext cx="8682383" cy="540000"/>
          </a:xfrm>
        </p:spPr>
        <p:txBody>
          <a:bodyPr vert="horz" lIns="91440" tIns="45720" rIns="91440" bIns="45720" rtlCol="0" anchor="ctr" anchorCtr="0">
            <a:normAutofit/>
          </a:bodyPr>
          <a:lstStyle/>
          <a:p>
            <a:r>
              <a:rPr lang="zh-CN" altLang="en-US" sz="3100" dirty="0">
                <a:sym typeface="+mn-ea"/>
              </a:rPr>
              <a:t>支持 </a:t>
            </a:r>
            <a:r>
              <a:rPr lang="en-US" altLang="zh-CN" sz="3100" dirty="0">
                <a:sym typeface="+mn-ea"/>
              </a:rPr>
              <a:t>openGauss </a:t>
            </a:r>
            <a:r>
              <a:rPr lang="zh-CN" altLang="en-US" sz="3100" dirty="0">
                <a:sym typeface="+mn-ea"/>
              </a:rPr>
              <a:t>跨库视图执行</a:t>
            </a:r>
          </a:p>
        </p:txBody>
      </p:sp>
      <p:sp>
        <p:nvSpPr>
          <p:cNvPr id="2" name="文本框 1"/>
          <p:cNvSpPr txBox="1"/>
          <p:nvPr/>
        </p:nvSpPr>
        <p:spPr>
          <a:xfrm>
            <a:off x="7785391" y="1205625"/>
            <a:ext cx="4039980" cy="1912511"/>
          </a:xfrm>
          <a:prstGeom prst="rect">
            <a:avLst/>
          </a:prstGeom>
          <a:noFill/>
        </p:spPr>
        <p:txBody>
          <a:bodyPr wrap="square" rtlCol="0" anchor="t">
            <a:spAutoFit/>
          </a:bodyPr>
          <a:lstStyle/>
          <a:p>
            <a:pPr>
              <a:lnSpc>
                <a:spcPct val="125000"/>
              </a:lnSpc>
            </a:pPr>
            <a:r>
              <a:rPr lang="zh-CN" altLang="en-US" sz="1600" dirty="0">
                <a:latin typeface="微软雅黑 Light" panose="020B0502040204020203" pitchFamily="34" charset="-122"/>
                <a:ea typeface="微软雅黑 Light" panose="020B0502040204020203" pitchFamily="34" charset="-122"/>
              </a:rPr>
              <a:t>支持 </a:t>
            </a:r>
            <a:r>
              <a:rPr lang="en-US" altLang="zh-CN" sz="1600" dirty="0" err="1">
                <a:latin typeface="微软雅黑 Light" panose="020B0502040204020203" pitchFamily="34" charset="-122"/>
                <a:ea typeface="微软雅黑 Light" panose="020B0502040204020203" pitchFamily="34" charset="-122"/>
              </a:rPr>
              <a:t>openGauss</a:t>
            </a:r>
            <a:r>
              <a:rPr lang="zh-CN" altLang="en-US" sz="1600" dirty="0">
                <a:latin typeface="微软雅黑 Light" panose="020B0502040204020203" pitchFamily="34" charset="-122"/>
                <a:ea typeface="微软雅黑 Light" panose="020B0502040204020203" pitchFamily="34" charset="-122"/>
              </a:rPr>
              <a:t> </a:t>
            </a:r>
            <a:r>
              <a:rPr lang="zh-CN" altLang="en-US" sz="1600" dirty="0">
                <a:solidFill>
                  <a:srgbClr val="FF0000"/>
                </a:solidFill>
                <a:latin typeface="微软雅黑 Light" panose="020B0502040204020203" pitchFamily="34" charset="-122"/>
                <a:ea typeface="微软雅黑 Light" panose="020B0502040204020203" pitchFamily="34" charset="-122"/>
              </a:rPr>
              <a:t>CREATE VIEW、</a:t>
            </a:r>
            <a:r>
              <a:rPr lang="en-US" altLang="zh-CN" sz="1600" dirty="0">
                <a:solidFill>
                  <a:srgbClr val="FF0000"/>
                </a:solidFill>
                <a:latin typeface="微软雅黑 Light" panose="020B0502040204020203" pitchFamily="34" charset="-122"/>
                <a:ea typeface="微软雅黑 Light" panose="020B0502040204020203" pitchFamily="34" charset="-122"/>
              </a:rPr>
              <a:t>ALTER VIEW</a:t>
            </a:r>
            <a:r>
              <a:rPr lang="zh-CN" altLang="en-US" sz="1600" dirty="0">
                <a:solidFill>
                  <a:srgbClr val="FF0000"/>
                </a:solidFill>
                <a:latin typeface="微软雅黑 Light" panose="020B0502040204020203" pitchFamily="34" charset="-122"/>
                <a:ea typeface="微软雅黑 Light" panose="020B0502040204020203" pitchFamily="34" charset="-122"/>
              </a:rPr>
              <a:t>、</a:t>
            </a:r>
            <a:r>
              <a:rPr lang="en-US" altLang="zh-CN" sz="1600" dirty="0">
                <a:solidFill>
                  <a:srgbClr val="FF0000"/>
                </a:solidFill>
                <a:latin typeface="微软雅黑 Light" panose="020B0502040204020203" pitchFamily="34" charset="-122"/>
                <a:ea typeface="微软雅黑 Light" panose="020B0502040204020203" pitchFamily="34" charset="-122"/>
              </a:rPr>
              <a:t>DROP VIEW </a:t>
            </a:r>
            <a:r>
              <a:rPr lang="zh-CN" altLang="en-US" sz="1600" dirty="0">
                <a:latin typeface="微软雅黑 Light" panose="020B0502040204020203" pitchFamily="34" charset="-122"/>
                <a:ea typeface="微软雅黑 Light" panose="020B0502040204020203" pitchFamily="34" charset="-122"/>
              </a:rPr>
              <a:t>等跨库视图语句。</a:t>
            </a:r>
            <a:endParaRPr lang="en-US" altLang="zh-CN" sz="1600" dirty="0">
              <a:latin typeface="微软雅黑 Light" panose="020B0502040204020203" pitchFamily="34" charset="-122"/>
              <a:ea typeface="微软雅黑 Light" panose="020B0502040204020203" pitchFamily="34" charset="-122"/>
            </a:endParaRPr>
          </a:p>
          <a:p>
            <a:pPr>
              <a:lnSpc>
                <a:spcPct val="125000"/>
              </a:lnSpc>
            </a:pPr>
            <a:r>
              <a:rPr lang="en-US" altLang="zh-CN" sz="1600" dirty="0" err="1">
                <a:latin typeface="微软雅黑 Light" panose="020B0502040204020203" pitchFamily="34" charset="-122"/>
                <a:ea typeface="微软雅黑 Light" panose="020B0502040204020203" pitchFamily="34" charset="-122"/>
              </a:rPr>
              <a:t>ShardingSphere</a:t>
            </a: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自行实现了逻辑视图，将视图定义存储在治理中心，通过联邦查询引擎实现了</a:t>
            </a:r>
            <a:r>
              <a:rPr lang="zh-CN" altLang="en-US" sz="1600" dirty="0">
                <a:solidFill>
                  <a:srgbClr val="FF0000"/>
                </a:solidFill>
                <a:latin typeface="微软雅黑 Light" panose="020B0502040204020203" pitchFamily="34" charset="-122"/>
                <a:ea typeface="微软雅黑 Light" panose="020B0502040204020203" pitchFamily="34" charset="-122"/>
              </a:rPr>
              <a:t>视图展开、优化和查询</a:t>
            </a:r>
            <a:r>
              <a:rPr lang="zh-CN" altLang="en-US" sz="1600" dirty="0">
                <a:latin typeface="微软雅黑 Light" panose="020B0502040204020203" pitchFamily="34" charset="-122"/>
                <a:ea typeface="微软雅黑 Light" panose="020B0502040204020203" pitchFamily="34" charset="-122"/>
              </a:rPr>
              <a:t>。</a:t>
            </a:r>
          </a:p>
          <a:p>
            <a:pPr>
              <a:lnSpc>
                <a:spcPct val="125000"/>
              </a:lnSpc>
            </a:pPr>
            <a:endParaRPr lang="zh-CN" altLang="en-US" sz="1600" dirty="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8"/>
          <a:stretch>
            <a:fillRect/>
          </a:stretch>
        </p:blipFill>
        <p:spPr>
          <a:xfrm>
            <a:off x="648334" y="1652832"/>
            <a:ext cx="6859270" cy="4760595"/>
          </a:xfrm>
          <a:prstGeom prst="rect">
            <a:avLst/>
          </a:prstGeom>
        </p:spPr>
      </p:pic>
      <p:pic>
        <p:nvPicPr>
          <p:cNvPr id="7" name="图片 6"/>
          <p:cNvPicPr>
            <a:picLocks noChangeAspect="1"/>
          </p:cNvPicPr>
          <p:nvPr/>
        </p:nvPicPr>
        <p:blipFill>
          <a:blip r:embed="rId9"/>
          <a:stretch>
            <a:fillRect/>
          </a:stretch>
        </p:blipFill>
        <p:spPr>
          <a:xfrm>
            <a:off x="542871" y="2918604"/>
            <a:ext cx="11326921" cy="332846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dirty="0" err="1">
                <a:sym typeface="+mn-ea"/>
              </a:rPr>
              <a:t>联邦查询引擎实战</a:t>
            </a:r>
            <a:endParaRPr dirty="0">
              <a:sym typeface="+mn-ea"/>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8">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开启联邦查询引擎</a:t>
            </a:r>
          </a:p>
        </p:txBody>
      </p:sp>
      <p:pic>
        <p:nvPicPr>
          <p:cNvPr id="4" name="图片 3"/>
          <p:cNvPicPr>
            <a:picLocks noChangeAspect="1"/>
          </p:cNvPicPr>
          <p:nvPr/>
        </p:nvPicPr>
        <p:blipFill>
          <a:blip r:embed="rId9"/>
          <a:stretch>
            <a:fillRect/>
          </a:stretch>
        </p:blipFill>
        <p:spPr>
          <a:xfrm>
            <a:off x="646564" y="2341622"/>
            <a:ext cx="8251825" cy="4112260"/>
          </a:xfrm>
          <a:prstGeom prst="rect">
            <a:avLst/>
          </a:prstGeom>
        </p:spPr>
      </p:pic>
      <p:sp>
        <p:nvSpPr>
          <p:cNvPr id="5" name="文本框 4"/>
          <p:cNvSpPr txBox="1"/>
          <p:nvPr/>
        </p:nvSpPr>
        <p:spPr>
          <a:xfrm>
            <a:off x="646564" y="1456902"/>
            <a:ext cx="5288564" cy="679801"/>
          </a:xfrm>
          <a:prstGeom prst="rect">
            <a:avLst/>
          </a:prstGeom>
          <a:noFill/>
        </p:spPr>
        <p:txBody>
          <a:bodyPr wrap="none" rtlCol="0">
            <a:spAutoFit/>
          </a:bodyPr>
          <a:lstStyle/>
          <a:p>
            <a:pPr algn="l">
              <a:lnSpc>
                <a:spcPct val="125000"/>
              </a:lnSpc>
            </a:pPr>
            <a:r>
              <a:rPr sz="1600" dirty="0" err="1">
                <a:latin typeface="微软雅黑" charset="0"/>
                <a:ea typeface="微软雅黑" charset="0"/>
              </a:rPr>
              <a:t>sql</a:t>
            </a:r>
            <a:r>
              <a:rPr sz="1600" dirty="0">
                <a:latin typeface="微软雅黑" charset="0"/>
                <a:ea typeface="微软雅黑" charset="0"/>
              </a:rPr>
              <a:t>-federation-type: </a:t>
            </a:r>
            <a:r>
              <a:rPr sz="1600" dirty="0">
                <a:solidFill>
                  <a:srgbClr val="FF0000"/>
                </a:solidFill>
                <a:latin typeface="微软雅黑" charset="0"/>
                <a:ea typeface="微软雅黑" charset="0"/>
              </a:rPr>
              <a:t>ADVANCED</a:t>
            </a:r>
          </a:p>
          <a:p>
            <a:pPr algn="l">
              <a:lnSpc>
                <a:spcPct val="125000"/>
              </a:lnSpc>
            </a:pPr>
            <a:r>
              <a:rPr sz="1600" dirty="0">
                <a:latin typeface="微软雅黑" charset="0"/>
                <a:ea typeface="微软雅黑" charset="0"/>
              </a:rPr>
              <a:t>proxy-frontend-database-protocol-type: </a:t>
            </a:r>
            <a:r>
              <a:rPr sz="1600" dirty="0" err="1">
                <a:solidFill>
                  <a:srgbClr val="FF0000"/>
                </a:solidFill>
                <a:latin typeface="微软雅黑" charset="0"/>
                <a:ea typeface="微软雅黑" charset="0"/>
              </a:rPr>
              <a:t>openGauss</a:t>
            </a:r>
            <a:endParaRPr sz="1600" dirty="0">
              <a:solidFill>
                <a:srgbClr val="FF0000"/>
              </a:solidFill>
              <a:latin typeface="微软雅黑" charset="0"/>
              <a:ea typeface="微软雅黑"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7">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a:xfrm>
            <a:off x="877570" y="665480"/>
            <a:ext cx="10581172" cy="540385"/>
          </a:xfrm>
        </p:spPr>
        <p:txBody>
          <a:bodyPr>
            <a:normAutofit fontScale="97500"/>
          </a:bodyPr>
          <a:lstStyle/>
          <a:p>
            <a:r>
              <a:rPr lang="zh-CN" altLang="en-US" dirty="0">
                <a:sym typeface="+mn-ea"/>
              </a:rPr>
              <a:t>联邦查询引擎 </a:t>
            </a:r>
            <a:r>
              <a:rPr lang="en-US" altLang="zh-CN" dirty="0">
                <a:sym typeface="+mn-ea"/>
              </a:rPr>
              <a:t>&amp; openGauss </a:t>
            </a:r>
            <a:r>
              <a:rPr lang="zh-CN" altLang="en-US" dirty="0">
                <a:sym typeface="+mn-ea"/>
              </a:rPr>
              <a:t>实战 </a:t>
            </a:r>
            <a:r>
              <a:rPr lang="en-US" altLang="zh-CN" dirty="0">
                <a:sym typeface="+mn-ea"/>
              </a:rPr>
              <a:t>Case</a:t>
            </a:r>
          </a:p>
        </p:txBody>
      </p:sp>
      <p:pic>
        <p:nvPicPr>
          <p:cNvPr id="2" name="图片 1">
            <a:extLst>
              <a:ext uri="{FF2B5EF4-FFF2-40B4-BE49-F238E27FC236}">
                <a16:creationId xmlns:a16="http://schemas.microsoft.com/office/drawing/2014/main" id="{EA5ABEC6-B5A4-4485-FEEB-29FE73D73371}"/>
              </a:ext>
            </a:extLst>
          </p:cNvPr>
          <p:cNvPicPr>
            <a:picLocks noChangeAspect="1"/>
          </p:cNvPicPr>
          <p:nvPr/>
        </p:nvPicPr>
        <p:blipFill>
          <a:blip r:embed="rId8"/>
          <a:stretch>
            <a:fillRect/>
          </a:stretch>
        </p:blipFill>
        <p:spPr>
          <a:xfrm>
            <a:off x="746541" y="2482163"/>
            <a:ext cx="10698918" cy="2874336"/>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7">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a:xfrm>
            <a:off x="877570" y="665480"/>
            <a:ext cx="7028180" cy="540385"/>
          </a:xfrm>
        </p:spPr>
        <p:txBody>
          <a:bodyPr>
            <a:normAutofit fontScale="97500"/>
          </a:bodyPr>
          <a:lstStyle/>
          <a:p>
            <a:r>
              <a:rPr lang="zh-CN" altLang="en-US" dirty="0">
                <a:sym typeface="+mn-ea"/>
              </a:rPr>
              <a:t>技术交流</a:t>
            </a:r>
          </a:p>
        </p:txBody>
      </p:sp>
      <p:sp>
        <p:nvSpPr>
          <p:cNvPr id="11" name="标题 1"/>
          <p:cNvSpPr txBox="1"/>
          <p:nvPr/>
        </p:nvSpPr>
        <p:spPr bwMode="auto">
          <a:xfrm>
            <a:off x="4892521" y="2061362"/>
            <a:ext cx="4672753" cy="338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rPr>
              <a:t>https://</a:t>
            </a:r>
            <a:r>
              <a:rPr kumimoji="1" lang="en-US" altLang="zh-CN" sz="1600" dirty="0" err="1">
                <a:latin typeface="Microsoft YaHei" panose="020B0503020204020204" pitchFamily="34" charset="-122"/>
                <a:ea typeface="Microsoft YaHei" panose="020B0503020204020204" pitchFamily="34" charset="-122"/>
                <a:cs typeface="Microsoft YaHei" panose="020B0503020204020204" pitchFamily="34" charset="-122"/>
              </a:rPr>
              <a:t>github.com</a:t>
            </a:r>
            <a:r>
              <a:rPr kumimoji="1"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rPr>
              <a:t>/apache/</a:t>
            </a:r>
            <a:r>
              <a:rPr kumimoji="1" lang="en-US" altLang="zh-CN" sz="1600" dirty="0" err="1">
                <a:latin typeface="Microsoft YaHei" panose="020B0503020204020204" pitchFamily="34" charset="-122"/>
                <a:ea typeface="Microsoft YaHei" panose="020B0503020204020204" pitchFamily="34" charset="-122"/>
                <a:cs typeface="Microsoft YaHei" panose="020B0503020204020204" pitchFamily="34" charset="-122"/>
              </a:rPr>
              <a:t>shardingsphere</a:t>
            </a:r>
            <a:endParaRPr kumimoji="1"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5" name="标题 1"/>
          <p:cNvSpPr txBox="1"/>
          <p:nvPr/>
        </p:nvSpPr>
        <p:spPr bwMode="auto">
          <a:xfrm>
            <a:off x="5172231" y="2465740"/>
            <a:ext cx="5146886" cy="33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600" dirty="0" err="1">
                <a:latin typeface="Microsoft YaHei" panose="020B0503020204020204" pitchFamily="34" charset="-122"/>
                <a:ea typeface="Microsoft YaHei" panose="020B0503020204020204" pitchFamily="34" charset="-122"/>
                <a:cs typeface="Microsoft YaHei" panose="020B0503020204020204" pitchFamily="34" charset="-122"/>
              </a:rPr>
              <a:t>dev-subscribe@shardingsphere.apache.org</a:t>
            </a:r>
            <a:endParaRPr kumimoji="1"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8" name="标题 1"/>
          <p:cNvSpPr txBox="1"/>
          <p:nvPr/>
        </p:nvSpPr>
        <p:spPr bwMode="auto">
          <a:xfrm>
            <a:off x="4580534" y="2838128"/>
            <a:ext cx="3714326" cy="33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600" dirty="0" err="1">
                <a:latin typeface="Microsoft YaHei" panose="020B0503020204020204" pitchFamily="34" charset="-122"/>
                <a:ea typeface="Microsoft YaHei" panose="020B0503020204020204" pitchFamily="34" charset="-122"/>
                <a:cs typeface="Microsoft YaHei" panose="020B0503020204020204" pitchFamily="34" charset="-122"/>
              </a:rPr>
              <a:t>https://community.sphere-ex.com</a:t>
            </a:r>
          </a:p>
        </p:txBody>
      </p:sp>
      <p:sp>
        <p:nvSpPr>
          <p:cNvPr id="13" name="标题 1"/>
          <p:cNvSpPr txBox="1"/>
          <p:nvPr/>
        </p:nvSpPr>
        <p:spPr bwMode="auto">
          <a:xfrm>
            <a:off x="4580534" y="1696586"/>
            <a:ext cx="3897206" cy="33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rPr>
              <a:t>https://</a:t>
            </a:r>
            <a:r>
              <a:rPr kumimoji="1" lang="en-US" altLang="zh-CN" sz="1600" dirty="0" err="1">
                <a:latin typeface="Microsoft YaHei" panose="020B0503020204020204" pitchFamily="34" charset="-122"/>
                <a:ea typeface="Microsoft YaHei" panose="020B0503020204020204" pitchFamily="34" charset="-122"/>
                <a:cs typeface="Microsoft YaHei" panose="020B0503020204020204" pitchFamily="34" charset="-122"/>
              </a:rPr>
              <a:t>shardingsphere.apache.org</a:t>
            </a:r>
            <a:endParaRPr kumimoji="1"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9" name="文本框 18"/>
          <p:cNvSpPr txBox="1"/>
          <p:nvPr/>
        </p:nvSpPr>
        <p:spPr>
          <a:xfrm>
            <a:off x="3361554" y="1696459"/>
            <a:ext cx="1182273" cy="338554"/>
          </a:xfrm>
          <a:prstGeom prst="rect">
            <a:avLst/>
          </a:prstGeom>
          <a:noFill/>
        </p:spPr>
        <p:txBody>
          <a:bodyPr wrap="square" rtlCol="0">
            <a:spAutoFit/>
          </a:bodyPr>
          <a:lstStyle/>
          <a:p>
            <a:r>
              <a:rPr kumimoji="1" lang="zh-CN" altLang="en-US" sz="1600" b="1" dirty="0">
                <a:latin typeface="Microsoft YaHei" panose="020B0503020204020204" pitchFamily="34" charset="-122"/>
                <a:ea typeface="Microsoft YaHei" panose="020B0503020204020204" pitchFamily="34" charset="-122"/>
              </a:rPr>
              <a:t>项目地址：</a:t>
            </a:r>
          </a:p>
        </p:txBody>
      </p:sp>
      <p:sp>
        <p:nvSpPr>
          <p:cNvPr id="20" name="文本框 19"/>
          <p:cNvSpPr txBox="1"/>
          <p:nvPr/>
        </p:nvSpPr>
        <p:spPr>
          <a:xfrm>
            <a:off x="3361554" y="2072379"/>
            <a:ext cx="1530967" cy="338554"/>
          </a:xfrm>
          <a:prstGeom prst="rect">
            <a:avLst/>
          </a:prstGeom>
          <a:noFill/>
        </p:spPr>
        <p:txBody>
          <a:bodyPr wrap="square" rtlCol="0">
            <a:spAutoFit/>
          </a:bodyPr>
          <a:lstStyle/>
          <a:p>
            <a:r>
              <a:rPr kumimoji="1" lang="en-US" altLang="zh-CN" sz="1600" b="1" dirty="0">
                <a:latin typeface="Microsoft YaHei" panose="020B0503020204020204" pitchFamily="34" charset="-122"/>
                <a:ea typeface="Microsoft YaHei" panose="020B0503020204020204" pitchFamily="34" charset="-122"/>
              </a:rPr>
              <a:t>GitHub</a:t>
            </a:r>
            <a:r>
              <a:rPr kumimoji="1" lang="zh-CN" altLang="en-US" sz="1600" b="1" dirty="0">
                <a:latin typeface="Microsoft YaHei" panose="020B0503020204020204" pitchFamily="34" charset="-122"/>
                <a:ea typeface="Microsoft YaHei" panose="020B0503020204020204" pitchFamily="34" charset="-122"/>
              </a:rPr>
              <a:t> 地址：</a:t>
            </a:r>
          </a:p>
        </p:txBody>
      </p:sp>
      <p:sp>
        <p:nvSpPr>
          <p:cNvPr id="22" name="文本框 21"/>
          <p:cNvSpPr txBox="1"/>
          <p:nvPr/>
        </p:nvSpPr>
        <p:spPr>
          <a:xfrm>
            <a:off x="3361554" y="2449617"/>
            <a:ext cx="1788353" cy="338554"/>
          </a:xfrm>
          <a:prstGeom prst="rect">
            <a:avLst/>
          </a:prstGeom>
          <a:noFill/>
        </p:spPr>
        <p:txBody>
          <a:bodyPr wrap="square" rtlCol="0">
            <a:spAutoFit/>
          </a:bodyPr>
          <a:lstStyle/>
          <a:p>
            <a:r>
              <a:rPr kumimoji="1" lang="zh-CN" altLang="en-US" sz="1600" b="1" dirty="0">
                <a:latin typeface="Microsoft YaHei" panose="020B0503020204020204" pitchFamily="34" charset="-122"/>
                <a:ea typeface="Microsoft YaHei" panose="020B0503020204020204" pitchFamily="34" charset="-122"/>
              </a:rPr>
              <a:t>开发者邮件列表：</a:t>
            </a:r>
          </a:p>
        </p:txBody>
      </p:sp>
      <p:sp>
        <p:nvSpPr>
          <p:cNvPr id="23" name="文本框 22"/>
          <p:cNvSpPr txBox="1"/>
          <p:nvPr/>
        </p:nvSpPr>
        <p:spPr>
          <a:xfrm>
            <a:off x="3364633" y="2825792"/>
            <a:ext cx="1179194" cy="338554"/>
          </a:xfrm>
          <a:prstGeom prst="rect">
            <a:avLst/>
          </a:prstGeom>
          <a:noFill/>
        </p:spPr>
        <p:txBody>
          <a:bodyPr wrap="square" rtlCol="0">
            <a:spAutoFit/>
          </a:bodyPr>
          <a:lstStyle/>
          <a:p>
            <a:r>
              <a:rPr kumimoji="1" lang="zh-CN" altLang="en-US" sz="1600" b="1" dirty="0">
                <a:latin typeface="Microsoft YaHei" panose="020B0503020204020204" pitchFamily="34" charset="-122"/>
                <a:ea typeface="Microsoft YaHei" panose="020B0503020204020204" pitchFamily="34" charset="-122"/>
              </a:rPr>
              <a:t>中文社区：</a:t>
            </a:r>
          </a:p>
        </p:txBody>
      </p:sp>
      <p:pic>
        <p:nvPicPr>
          <p:cNvPr id="24" name="图片 23" descr="QR 代码&#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6357" y="3670076"/>
            <a:ext cx="1788353" cy="1788353"/>
          </a:xfrm>
          <a:prstGeom prst="rect">
            <a:avLst/>
          </a:prstGeom>
        </p:spPr>
      </p:pic>
      <p:sp>
        <p:nvSpPr>
          <p:cNvPr id="26" name="文本框 25"/>
          <p:cNvSpPr txBox="1"/>
          <p:nvPr/>
        </p:nvSpPr>
        <p:spPr>
          <a:xfrm>
            <a:off x="3915422" y="5607761"/>
            <a:ext cx="1256809"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加入交流群</a:t>
            </a:r>
          </a:p>
        </p:txBody>
      </p:sp>
      <p:sp>
        <p:nvSpPr>
          <p:cNvPr id="27" name="文本框 26"/>
          <p:cNvSpPr txBox="1"/>
          <p:nvPr/>
        </p:nvSpPr>
        <p:spPr>
          <a:xfrm>
            <a:off x="7207147" y="5607761"/>
            <a:ext cx="1032405"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技术干货</a:t>
            </a:r>
          </a:p>
        </p:txBody>
      </p:sp>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3845" y="3670076"/>
            <a:ext cx="1865791" cy="1865791"/>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custDataLst>
              <p:tags r:id="rId2"/>
            </p:custDataLst>
          </p:nvPr>
        </p:nvSpPr>
        <p:spPr/>
        <p:txBody>
          <a:bodyPr/>
          <a:lstStyle/>
          <a:p>
            <a:r>
              <a:rPr lang="en-US" altLang="zh-CN"/>
              <a:t>Thank you!</a:t>
            </a:r>
            <a:endParaRPr lang="zh-CN" altLang="en-US"/>
          </a:p>
        </p:txBody>
      </p:sp>
      <p:pic>
        <p:nvPicPr>
          <p:cNvPr id="10" name="图片 9"/>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dirty="0" err="1">
                <a:sym typeface="+mn-ea"/>
              </a:rPr>
              <a:t>ShardingSphere</a:t>
            </a:r>
            <a:r>
              <a:rPr dirty="0">
                <a:sym typeface="+mn-ea"/>
              </a:rPr>
              <a:t> </a:t>
            </a:r>
            <a:r>
              <a:rPr dirty="0" err="1">
                <a:sym typeface="+mn-ea"/>
              </a:rPr>
              <a:t>简介</a:t>
            </a:r>
            <a:endParaRPr dirty="0">
              <a:sym typeface="+mn-ea"/>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10">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ShardingSphere 简介</a:t>
            </a:r>
            <a:endParaRPr lang="zh-CN" altLang="en-US" dirty="0"/>
          </a:p>
        </p:txBody>
      </p:sp>
      <p:sp>
        <p:nvSpPr>
          <p:cNvPr id="2" name="文本框 1"/>
          <p:cNvSpPr txBox="1"/>
          <p:nvPr>
            <p:custDataLst>
              <p:tags r:id="rId5"/>
            </p:custDataLst>
          </p:nvPr>
        </p:nvSpPr>
        <p:spPr>
          <a:xfrm>
            <a:off x="639080" y="2093792"/>
            <a:ext cx="5274945" cy="1938020"/>
          </a:xfrm>
          <a:prstGeom prst="rect">
            <a:avLst/>
          </a:prstGeom>
          <a:noFill/>
        </p:spPr>
        <p:txBody>
          <a:bodyPr wrap="square" rtlCol="0" anchor="t">
            <a:spAutoFit/>
          </a:bodyPr>
          <a:lstStyle/>
          <a:p>
            <a:pPr algn="just">
              <a:lnSpc>
                <a:spcPct val="150000"/>
              </a:lnSpc>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rPr>
              <a:t>ShardingSphere 是一款</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rPr>
              <a:t>开源的「数据服务能力增强引擎」</a:t>
            </a:r>
          </a:p>
          <a:p>
            <a:pPr algn="just">
              <a:lnSpc>
                <a:spcPct val="150000"/>
              </a:lnSpc>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rPr>
              <a:t>提供</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rPr>
              <a:t> </a:t>
            </a:r>
            <a:r>
              <a:rPr lang="zh-CN" altLang="en-US" sz="1600" i="1" u="sng" dirty="0">
                <a:latin typeface="Microsoft YaHei" panose="020B0503020204020204" pitchFamily="34" charset="-122"/>
                <a:ea typeface="Microsoft YaHei" panose="020B0503020204020204" pitchFamily="34" charset="-122"/>
                <a:cs typeface="PingFang SC Regular" panose="020B0400000000000000" charset="-122"/>
              </a:rPr>
              <a:t>数据分片、分布式事务、数据安全</a:t>
            </a:r>
            <a:r>
              <a:rPr lang="en-US" altLang="zh-CN" sz="1600" i="1" dirty="0">
                <a:latin typeface="Microsoft YaHei" panose="020B0503020204020204" pitchFamily="34" charset="-122"/>
                <a:ea typeface="Microsoft YaHei" panose="020B0503020204020204" pitchFamily="34" charset="-122"/>
                <a:cs typeface="PingFang SC Regular" panose="020B0400000000000000" charset="-122"/>
              </a:rPr>
              <a:t>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rPr>
              <a:t>等能力。</a:t>
            </a:r>
          </a:p>
          <a:p>
            <a:pPr algn="just">
              <a:lnSpc>
                <a:spcPct val="150000"/>
              </a:lnSpc>
            </a:pPr>
            <a:endParaRPr lang="zh-CN" altLang="en-US" sz="1600" dirty="0">
              <a:solidFill>
                <a:schemeClr val="tx1"/>
              </a:solidFill>
              <a:latin typeface="Microsoft YaHei" panose="020B0503020204020204" pitchFamily="34" charset="-122"/>
              <a:ea typeface="Microsoft YaHei" panose="020B0503020204020204" pitchFamily="34" charset="-122"/>
              <a:cs typeface="PingFang SC Regular" panose="020B0400000000000000" charset="-122"/>
            </a:endParaRPr>
          </a:p>
          <a:p>
            <a:pPr algn="just">
              <a:lnSpc>
                <a:spcPct val="150000"/>
              </a:lnSpc>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ShardingSphere </a:t>
            </a:r>
            <a:r>
              <a:rPr lang="zh-CN" altLang="en-US" sz="1600" dirty="0">
                <a:solidFill>
                  <a:schemeClr val="tx1"/>
                </a:solidFill>
                <a:latin typeface="Microsoft YaHei" panose="020B0503020204020204" pitchFamily="34" charset="-122"/>
                <a:ea typeface="Microsoft YaHei" panose="020B0503020204020204" pitchFamily="34" charset="-122"/>
                <a:cs typeface="PingFang SC Regular" panose="020B0400000000000000" charset="-122"/>
              </a:rPr>
              <a:t>遵循 Database Plus 理念</a:t>
            </a:r>
          </a:p>
          <a:p>
            <a:pPr algn="just">
              <a:lnSpc>
                <a:spcPct val="150000"/>
              </a:lnSpc>
            </a:pPr>
            <a:r>
              <a:rPr lang="zh-CN" altLang="en-US" sz="1600" dirty="0">
                <a:solidFill>
                  <a:schemeClr val="tx1"/>
                </a:solidFill>
                <a:latin typeface="Microsoft YaHei" panose="020B0503020204020204" pitchFamily="34" charset="-122"/>
                <a:ea typeface="Microsoft YaHei" panose="020B0503020204020204" pitchFamily="34" charset="-122"/>
                <a:cs typeface="PingFang SC Regular" panose="020B0400000000000000" charset="-122"/>
              </a:rPr>
              <a:t>旨在</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rPr>
              <a:t>构建「异构数据库」上层的「服务标准」和「生态」</a:t>
            </a:r>
            <a:r>
              <a:rPr lang="zh-CN" altLang="en-US" sz="1600" dirty="0">
                <a:solidFill>
                  <a:schemeClr val="tx1"/>
                </a:solidFill>
                <a:latin typeface="Microsoft YaHei" panose="020B0503020204020204" pitchFamily="34" charset="-122"/>
                <a:ea typeface="Microsoft YaHei" panose="020B0503020204020204" pitchFamily="34" charset="-122"/>
                <a:cs typeface="PingFang SC Regular" panose="020B0400000000000000" charset="-122"/>
              </a:rPr>
              <a:t>。</a:t>
            </a:r>
          </a:p>
        </p:txBody>
      </p:sp>
      <p:pic>
        <p:nvPicPr>
          <p:cNvPr id="5" name="图片 4"/>
          <p:cNvPicPr>
            <a:picLocks noChangeAspect="1"/>
          </p:cNvPicPr>
          <p:nvPr>
            <p:custDataLst>
              <p:tags r:id="rId6"/>
            </p:custDataLst>
          </p:nvPr>
        </p:nvPicPr>
        <p:blipFill>
          <a:blip r:embed="rId11"/>
          <a:stretch>
            <a:fillRect/>
          </a:stretch>
        </p:blipFill>
        <p:spPr>
          <a:xfrm>
            <a:off x="6573108" y="861935"/>
            <a:ext cx="4477101" cy="5134129"/>
          </a:xfrm>
          <a:prstGeom prst="rect">
            <a:avLst/>
          </a:prstGeom>
        </p:spPr>
      </p:pic>
      <p:pic>
        <p:nvPicPr>
          <p:cNvPr id="6" name="图片 5"/>
          <p:cNvPicPr>
            <a:picLocks noChangeAspect="1"/>
          </p:cNvPicPr>
          <p:nvPr>
            <p:custDataLst>
              <p:tags r:id="rId7"/>
            </p:custDataLst>
          </p:nvPr>
        </p:nvPicPr>
        <p:blipFill>
          <a:blip r:embed="rId12"/>
          <a:stretch>
            <a:fillRect/>
          </a:stretch>
        </p:blipFill>
        <p:spPr>
          <a:xfrm>
            <a:off x="877253" y="4696344"/>
            <a:ext cx="4377690" cy="109601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10">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ShardingSphere 接入端</a:t>
            </a:r>
          </a:p>
        </p:txBody>
      </p:sp>
      <p:pic>
        <p:nvPicPr>
          <p:cNvPr id="4" name="图片 3"/>
          <p:cNvPicPr>
            <a:picLocks noChangeAspect="1"/>
          </p:cNvPicPr>
          <p:nvPr>
            <p:custDataLst>
              <p:tags r:id="rId5"/>
            </p:custDataLst>
          </p:nvPr>
        </p:nvPicPr>
        <p:blipFill>
          <a:blip r:embed="rId11"/>
          <a:stretch>
            <a:fillRect/>
          </a:stretch>
        </p:blipFill>
        <p:spPr>
          <a:xfrm>
            <a:off x="382821" y="1755506"/>
            <a:ext cx="5961413" cy="2856429"/>
          </a:xfrm>
          <a:prstGeom prst="rect">
            <a:avLst/>
          </a:prstGeom>
        </p:spPr>
      </p:pic>
      <p:pic>
        <p:nvPicPr>
          <p:cNvPr id="10" name="图片 9"/>
          <p:cNvPicPr>
            <a:picLocks noChangeAspect="1"/>
          </p:cNvPicPr>
          <p:nvPr>
            <p:custDataLst>
              <p:tags r:id="rId6"/>
            </p:custDataLst>
          </p:nvPr>
        </p:nvPicPr>
        <p:blipFill>
          <a:blip r:embed="rId12"/>
          <a:stretch>
            <a:fillRect/>
          </a:stretch>
        </p:blipFill>
        <p:spPr>
          <a:xfrm>
            <a:off x="5140795" y="1755506"/>
            <a:ext cx="6651756" cy="2856429"/>
          </a:xfrm>
          <a:prstGeom prst="rect">
            <a:avLst/>
          </a:prstGeom>
        </p:spPr>
      </p:pic>
      <p:sp>
        <p:nvSpPr>
          <p:cNvPr id="12" name="文本框 11"/>
          <p:cNvSpPr txBox="1"/>
          <p:nvPr>
            <p:custDataLst>
              <p:tags r:id="rId7"/>
            </p:custDataLst>
          </p:nvPr>
        </p:nvSpPr>
        <p:spPr>
          <a:xfrm>
            <a:off x="1196022" y="5161817"/>
            <a:ext cx="9799955" cy="829945"/>
          </a:xfrm>
          <a:prstGeom prst="rect">
            <a:avLst/>
          </a:prstGeom>
          <a:noFill/>
        </p:spPr>
        <p:txBody>
          <a:bodyPr wrap="square" rtlCol="0" anchor="t">
            <a:spAutoFit/>
          </a:bodyPr>
          <a:lstStyle/>
          <a:p>
            <a:pPr marL="285750" indent="-285750">
              <a:lnSpc>
                <a:spcPct val="150000"/>
              </a:lnSpc>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ShardingSphere 由 JDBC 和 Proxy </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sym typeface="+mn-ea"/>
              </a:rPr>
              <a:t>2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个接入端组成，既</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支持「独立部署」，也可「混合部署」</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a:t>
            </a:r>
          </a:p>
          <a:p>
            <a:pPr marL="285750" indent="-285750">
              <a:lnSpc>
                <a:spcPct val="150000"/>
              </a:lnSpc>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JDBC 和 Proxy 接入端均</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sym typeface="+mn-ea"/>
              </a:rPr>
              <a:t>提供「标准化的增量功能」：</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可适用于</a:t>
            </a:r>
            <a:r>
              <a:rPr lang="zh-CN" altLang="en-US" sz="1600" i="1" u="sng" dirty="0">
                <a:latin typeface="Microsoft YaHei" panose="020B0503020204020204" pitchFamily="34" charset="-122"/>
                <a:ea typeface="Microsoft YaHei" panose="020B0503020204020204" pitchFamily="34" charset="-122"/>
                <a:cs typeface="PingFang SC Regular" panose="020B0400000000000000" charset="-122"/>
                <a:sym typeface="+mn-ea"/>
              </a:rPr>
              <a:t> Java 同构、异构语言</a:t>
            </a:r>
            <a:r>
              <a:rPr lang="en-US" altLang="zh-CN" sz="1600" i="1" u="sng" dirty="0">
                <a:latin typeface="Microsoft YaHei" panose="020B0503020204020204" pitchFamily="34" charset="-122"/>
                <a:ea typeface="Microsoft YaHei" panose="020B0503020204020204" pitchFamily="34" charset="-122"/>
                <a:cs typeface="PingFang SC Regular" panose="020B0400000000000000" charset="-122"/>
                <a:sym typeface="+mn-ea"/>
              </a:rPr>
              <a:t>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sym typeface="+mn-ea"/>
              </a:rPr>
              <a:t>等各种应用场景；</a:t>
            </a:r>
            <a:endParaRPr lang="zh-CN" altLang="en-US" sz="1600" dirty="0">
              <a:latin typeface="Microsoft YaHei" panose="020B0503020204020204" pitchFamily="34" charset="-122"/>
              <a:ea typeface="Microsoft YaHei" panose="020B0503020204020204" pitchFamily="34" charset="-122"/>
              <a:cs typeface="PingFang SC Regular" panose="020B0400000000000000"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9">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ShardingSphere 混合部署</a:t>
            </a:r>
          </a:p>
        </p:txBody>
      </p:sp>
      <p:pic>
        <p:nvPicPr>
          <p:cNvPr id="2" name="图片 1"/>
          <p:cNvPicPr>
            <a:picLocks noChangeAspect="1"/>
          </p:cNvPicPr>
          <p:nvPr>
            <p:custDataLst>
              <p:tags r:id="rId5"/>
            </p:custDataLst>
          </p:nvPr>
        </p:nvPicPr>
        <p:blipFill rotWithShape="1">
          <a:blip r:embed="rId10" cstate="print">
            <a:extLst>
              <a:ext uri="{28A0092B-C50C-407E-A947-70E740481C1C}">
                <a14:useLocalDpi xmlns:a14="http://schemas.microsoft.com/office/drawing/2010/main" val="0"/>
              </a:ext>
            </a:extLst>
          </a:blip>
          <a:srcRect l="9681" r="7154"/>
          <a:stretch/>
        </p:blipFill>
        <p:spPr>
          <a:xfrm>
            <a:off x="172342" y="1308845"/>
            <a:ext cx="6889225" cy="4659692"/>
          </a:xfrm>
          <a:prstGeom prst="rect">
            <a:avLst/>
          </a:prstGeom>
        </p:spPr>
      </p:pic>
      <p:sp>
        <p:nvSpPr>
          <p:cNvPr id="7" name="文本框 6"/>
          <p:cNvSpPr txBox="1"/>
          <p:nvPr>
            <p:custDataLst>
              <p:tags r:id="rId6"/>
            </p:custDataLst>
          </p:nvPr>
        </p:nvSpPr>
        <p:spPr>
          <a:xfrm>
            <a:off x="7233909" y="2136934"/>
            <a:ext cx="4445635" cy="3003515"/>
          </a:xfrm>
          <a:prstGeom prst="rect">
            <a:avLst/>
          </a:prstGeom>
          <a:noFill/>
        </p:spPr>
        <p:txBody>
          <a:bodyPr wrap="square" rtlCol="0" anchor="t">
            <a:spAutoFit/>
          </a:bodyPr>
          <a:lstStyle/>
          <a:p>
            <a:pPr marL="285750" indent="-285750" algn="just">
              <a:lnSpc>
                <a:spcPct val="150000"/>
              </a:lnSpc>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rPr>
              <a:t>ShardingSphere-</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rPr>
              <a:t>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rPr>
              <a:t>JDBC 采用无中心化架构，与应用程序共享资源，适用于 Java 开发的</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rPr>
              <a:t>高性能的「轻量级 OLTP 应用」</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rPr>
              <a:t> </a:t>
            </a:r>
          </a:p>
          <a:p>
            <a:pPr marL="360000" indent="-285750" algn="just">
              <a:lnSpc>
                <a:spcPct val="150000"/>
              </a:lnSpc>
              <a:buSzPct val="75000"/>
              <a:buFont typeface="Wingdings" panose="05000000000000000000" pitchFamily="2" charset="2"/>
              <a:buChar char="u"/>
            </a:pPr>
            <a:endParaRPr lang="zh-CN" altLang="en-US" sz="1600" dirty="0">
              <a:latin typeface="Microsoft YaHei" panose="020B0503020204020204" pitchFamily="34" charset="-122"/>
              <a:ea typeface="Microsoft YaHei" panose="020B0503020204020204" pitchFamily="34" charset="-122"/>
              <a:cs typeface="PingFang SC Regular" panose="020B0400000000000000" charset="-122"/>
            </a:endParaRPr>
          </a:p>
          <a:p>
            <a:pPr marL="285750" indent="-285750" algn="just">
              <a:lnSpc>
                <a:spcPct val="150000"/>
              </a:lnSpc>
              <a:buSzPct val="75000"/>
              <a:buFont typeface="Wingdings" panose="05000000000000000000" pitchFamily="2" charset="2"/>
              <a:buChar char="u"/>
            </a:pPr>
            <a:r>
              <a:rPr lang="zh-CN" altLang="en-US" sz="1600" dirty="0">
                <a:latin typeface="Microsoft YaHei" panose="020B0503020204020204" pitchFamily="34" charset="-122"/>
                <a:ea typeface="Microsoft YaHei" panose="020B0503020204020204" pitchFamily="34" charset="-122"/>
                <a:cs typeface="PingFang SC Regular" panose="020B0400000000000000" charset="-122"/>
              </a:rPr>
              <a:t>ShardingSphere-Proxy 提供静态入口以及异构语言的支持，独立于应用程序部署。</a:t>
            </a:r>
            <a:r>
              <a:rPr lang="zh-CN" altLang="en-US" sz="1600" dirty="0">
                <a:solidFill>
                  <a:srgbClr val="FF0000"/>
                </a:solidFill>
                <a:latin typeface="Microsoft YaHei" panose="020B0503020204020204" pitchFamily="34" charset="-122"/>
                <a:ea typeface="Microsoft YaHei" panose="020B0503020204020204" pitchFamily="34" charset="-122"/>
                <a:cs typeface="PingFang SC Regular" panose="020B0400000000000000" charset="-122"/>
              </a:rPr>
              <a:t>适用于 OLAP 应用</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rPr>
              <a:t>以及对「分片数据库」进行</a:t>
            </a:r>
            <a:r>
              <a:rPr lang="en-US" altLang="zh-CN" sz="1600" dirty="0">
                <a:latin typeface="Microsoft YaHei" panose="020B0503020204020204" pitchFamily="34" charset="-122"/>
                <a:ea typeface="Microsoft YaHei" panose="020B0503020204020204" pitchFamily="34" charset="-122"/>
                <a:cs typeface="PingFang SC Regular" panose="020B0400000000000000" charset="-122"/>
              </a:rPr>
              <a:t> </a:t>
            </a:r>
            <a:r>
              <a:rPr lang="zh-CN" altLang="en-US" sz="1600" u="sng" dirty="0">
                <a:latin typeface="Microsoft YaHei" panose="020B0503020204020204" pitchFamily="34" charset="-122"/>
                <a:ea typeface="Microsoft YaHei" panose="020B0503020204020204" pitchFamily="34" charset="-122"/>
                <a:cs typeface="PingFang SC Regular" panose="020B0400000000000000" charset="-122"/>
              </a:rPr>
              <a:t>管理和运维</a:t>
            </a:r>
            <a:r>
              <a:rPr lang="en-US" altLang="zh-CN" sz="1600" u="sng" dirty="0">
                <a:latin typeface="Microsoft YaHei" panose="020B0503020204020204" pitchFamily="34" charset="-122"/>
                <a:ea typeface="Microsoft YaHei" panose="020B0503020204020204" pitchFamily="34" charset="-122"/>
                <a:cs typeface="PingFang SC Regular" panose="020B0400000000000000" charset="-122"/>
              </a:rPr>
              <a:t> </a:t>
            </a:r>
            <a:r>
              <a:rPr lang="zh-CN" altLang="en-US" sz="1600" dirty="0">
                <a:latin typeface="Microsoft YaHei" panose="020B0503020204020204" pitchFamily="34" charset="-122"/>
                <a:ea typeface="Microsoft YaHei" panose="020B0503020204020204" pitchFamily="34" charset="-122"/>
                <a:cs typeface="PingFang SC Regular" panose="020B0400000000000000" charset="-122"/>
              </a:rPr>
              <a:t>的场景。</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2">
            <a:extLst>
              <a:ext uri="{28A0092B-C50C-407E-A947-70E740481C1C}">
                <a14:useLocalDpi xmlns:a14="http://schemas.microsoft.com/office/drawing/2010/main" val="0"/>
              </a:ext>
            </a:extLst>
          </a:blip>
          <a:stretch>
            <a:fillRect/>
          </a:stretch>
        </p:blipFill>
        <p:spPr>
          <a:xfrm flipV="1">
            <a:off x="21243" y="0"/>
            <a:ext cx="12192000" cy="6858000"/>
          </a:xfrm>
          <a:prstGeom prst="rect">
            <a:avLst/>
          </a:prstGeom>
        </p:spPr>
      </p:pic>
      <p:pic>
        <p:nvPicPr>
          <p:cNvPr id="9" name="图片 8"/>
          <p:cNvPicPr>
            <a:picLocks noChangeAspect="1"/>
          </p:cNvPicPr>
          <p:nvPr>
            <p:custDataLst>
              <p:tags r:id="rId3"/>
            </p:custDataLst>
          </p:nvPr>
        </p:nvPicPr>
        <p:blipFill>
          <a:blip r:embed="rId33">
            <a:biLevel thresh="25000"/>
          </a:blip>
          <a:stretch>
            <a:fillRect/>
          </a:stretch>
        </p:blipFill>
        <p:spPr>
          <a:xfrm>
            <a:off x="11458832" y="6322910"/>
            <a:ext cx="441605" cy="469792"/>
          </a:xfrm>
          <a:prstGeom prst="rect">
            <a:avLst/>
          </a:prstGeom>
        </p:spPr>
      </p:pic>
      <p:sp>
        <p:nvSpPr>
          <p:cNvPr id="3" name="文本占位符 2"/>
          <p:cNvSpPr>
            <a:spLocks noGrp="1"/>
          </p:cNvSpPr>
          <p:nvPr>
            <p:ph type="body" idx="1"/>
            <p:custDataLst>
              <p:tags r:id="rId4"/>
            </p:custDataLst>
          </p:nvPr>
        </p:nvSpPr>
        <p:spPr>
          <a:xfrm>
            <a:off x="851217" y="676317"/>
            <a:ext cx="5157787" cy="540000"/>
          </a:xfrm>
        </p:spPr>
        <p:txBody>
          <a:bodyPr>
            <a:normAutofit fontScale="97500"/>
          </a:bodyPr>
          <a:lstStyle/>
          <a:p>
            <a:r>
              <a:rPr lang="zh-CN" altLang="en-US" dirty="0">
                <a:sym typeface="+mn-ea"/>
              </a:rPr>
              <a:t>ShardingSphere 社区</a:t>
            </a:r>
          </a:p>
        </p:txBody>
      </p:sp>
      <p:sp>
        <p:nvSpPr>
          <p:cNvPr id="4" name="矩形 3"/>
          <p:cNvSpPr/>
          <p:nvPr>
            <p:custDataLst>
              <p:tags r:id="rId5"/>
            </p:custDataLst>
          </p:nvPr>
        </p:nvSpPr>
        <p:spPr>
          <a:xfrm>
            <a:off x="686759" y="1479606"/>
            <a:ext cx="10017662" cy="4971937"/>
          </a:xfrm>
          <a:prstGeom prst="rect">
            <a:avLst/>
          </a:prstGeom>
          <a:solidFill>
            <a:srgbClr val="F4F5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p:cNvSpPr/>
          <p:nvPr>
            <p:custDataLst>
              <p:tags r:id="rId6"/>
            </p:custDataLst>
          </p:nvPr>
        </p:nvSpPr>
        <p:spPr>
          <a:xfrm>
            <a:off x="1109979" y="1643631"/>
            <a:ext cx="9171221" cy="2240801"/>
          </a:xfrm>
          <a:prstGeom prst="roundRect">
            <a:avLst>
              <a:gd name="adj" fmla="val 5146"/>
            </a:avLst>
          </a:prstGeom>
          <a:solidFill>
            <a:schemeClr val="bg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2" name="文本框 11"/>
          <p:cNvSpPr txBox="1"/>
          <p:nvPr>
            <p:custDataLst>
              <p:tags r:id="rId7"/>
            </p:custDataLst>
          </p:nvPr>
        </p:nvSpPr>
        <p:spPr>
          <a:xfrm>
            <a:off x="2396409" y="2710118"/>
            <a:ext cx="2600471" cy="891911"/>
          </a:xfrm>
          <a:prstGeom prst="rect">
            <a:avLst/>
          </a:prstGeom>
          <a:noFill/>
        </p:spPr>
        <p:txBody>
          <a:bodyPr wrap="square">
            <a:spAutoFit/>
          </a:bodyPr>
          <a:lstStyle/>
          <a:p>
            <a:pPr>
              <a:lnSpc>
                <a:spcPct val="150000"/>
              </a:lnSpc>
            </a:pPr>
            <a:r>
              <a:rPr kumimoji="1" lang="zh-CN" altLang="en-US" sz="1200" dirty="0">
                <a:solidFill>
                  <a:schemeClr val="tx1">
                    <a:lumMod val="75000"/>
                    <a:lumOff val="25000"/>
                  </a:schemeClr>
                </a:solidFill>
                <a:latin typeface="Microsoft YaHei Light" panose="020B0503020204020204" pitchFamily="34" charset="-122"/>
                <a:ea typeface="Microsoft YaHei Light" panose="020B0503020204020204" pitchFamily="34" charset="-122"/>
              </a:rPr>
              <a:t>全球最顶级的开源软件基金会</a:t>
            </a:r>
          </a:p>
          <a:p>
            <a:pPr>
              <a:lnSpc>
                <a:spcPct val="150000"/>
              </a:lnSpc>
            </a:pPr>
            <a:r>
              <a:rPr kumimoji="1" lang="zh-CN" altLang="en-US" sz="1200" dirty="0">
                <a:solidFill>
                  <a:schemeClr val="tx1">
                    <a:lumMod val="75000"/>
                    <a:lumOff val="25000"/>
                  </a:schemeClr>
                </a:solidFill>
                <a:latin typeface="Microsoft YaHei Light" panose="020B0503020204020204" pitchFamily="34" charset="-122"/>
                <a:ea typeface="Microsoft YaHei Light" panose="020B0503020204020204" pitchFamily="34" charset="-122"/>
              </a:rPr>
              <a:t>管理超过两亿行代码</a:t>
            </a:r>
          </a:p>
          <a:p>
            <a:pPr>
              <a:lnSpc>
                <a:spcPct val="150000"/>
              </a:lnSpc>
            </a:pPr>
            <a:r>
              <a:rPr kumimoji="1" lang="zh-CN" altLang="en-US" sz="1200" dirty="0">
                <a:solidFill>
                  <a:schemeClr val="tx1">
                    <a:lumMod val="75000"/>
                    <a:lumOff val="25000"/>
                  </a:schemeClr>
                </a:solidFill>
                <a:latin typeface="Microsoft YaHei Light" panose="020B0503020204020204" pitchFamily="34" charset="-122"/>
                <a:ea typeface="Microsoft YaHei Light" panose="020B0503020204020204" pitchFamily="34" charset="-122"/>
              </a:rPr>
              <a:t>成功孵化 </a:t>
            </a:r>
            <a:r>
              <a:rPr kumimoji="1" lang="en-US" altLang="zh-CN" sz="1200" dirty="0">
                <a:solidFill>
                  <a:schemeClr val="tx1">
                    <a:lumMod val="75000"/>
                    <a:lumOff val="25000"/>
                  </a:schemeClr>
                </a:solidFill>
                <a:latin typeface="Microsoft YaHei Light" panose="020B0503020204020204" pitchFamily="34" charset="-122"/>
                <a:ea typeface="Microsoft YaHei Light" panose="020B0503020204020204" pitchFamily="34" charset="-122"/>
              </a:rPr>
              <a:t>300+ </a:t>
            </a:r>
            <a:r>
              <a:rPr kumimoji="1" lang="zh-CN" altLang="en-US" sz="1200" dirty="0">
                <a:solidFill>
                  <a:schemeClr val="tx1">
                    <a:lumMod val="75000"/>
                    <a:lumOff val="25000"/>
                  </a:schemeClr>
                </a:solidFill>
                <a:latin typeface="Microsoft YaHei Light" panose="020B0503020204020204" pitchFamily="34" charset="-122"/>
                <a:ea typeface="Microsoft YaHei Light" panose="020B0503020204020204" pitchFamily="34" charset="-122"/>
              </a:rPr>
              <a:t>顶级开源项目</a:t>
            </a:r>
          </a:p>
        </p:txBody>
      </p:sp>
      <p:sp>
        <p:nvSpPr>
          <p:cNvPr id="13" name="十字形 12"/>
          <p:cNvSpPr/>
          <p:nvPr>
            <p:custDataLst>
              <p:tags r:id="rId8"/>
            </p:custDataLst>
          </p:nvPr>
        </p:nvSpPr>
        <p:spPr>
          <a:xfrm>
            <a:off x="5446303" y="2568878"/>
            <a:ext cx="249286" cy="282479"/>
          </a:xfrm>
          <a:prstGeom prst="plus">
            <a:avLst>
              <a:gd name="adj" fmla="val 39583"/>
            </a:avLst>
          </a:prstGeom>
          <a:solidFill>
            <a:srgbClr val="2530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p:custDataLst>
              <p:tags r:id="rId9"/>
            </p:custDataLst>
          </p:nvPr>
        </p:nvPicPr>
        <p:blipFill rotWithShape="1">
          <a:blip r:embed="rId34">
            <a:extLst>
              <a:ext uri="{28A0092B-C50C-407E-A947-70E740481C1C}">
                <a14:useLocalDpi xmlns:a14="http://schemas.microsoft.com/office/drawing/2010/main" val="0"/>
              </a:ext>
            </a:extLst>
          </a:blip>
          <a:srcRect l="5972" r="5972" b="3129"/>
          <a:stretch/>
        </p:blipFill>
        <p:spPr>
          <a:xfrm>
            <a:off x="6683693" y="2068382"/>
            <a:ext cx="2979162" cy="1784009"/>
          </a:xfrm>
          <a:prstGeom prst="rect">
            <a:avLst/>
          </a:prstGeom>
        </p:spPr>
      </p:pic>
      <p:sp>
        <p:nvSpPr>
          <p:cNvPr id="15" name="矩形 14"/>
          <p:cNvSpPr/>
          <p:nvPr>
            <p:custDataLst>
              <p:tags r:id="rId10"/>
            </p:custDataLst>
          </p:nvPr>
        </p:nvSpPr>
        <p:spPr>
          <a:xfrm>
            <a:off x="6640169" y="1643631"/>
            <a:ext cx="3066210" cy="295978"/>
          </a:xfrm>
          <a:prstGeom prst="rect">
            <a:avLst/>
          </a:prstGeom>
        </p:spPr>
        <p:txBody>
          <a:bodyPr wrap="square">
            <a:spAutoFit/>
          </a:bodyPr>
          <a:lstStyle/>
          <a:p>
            <a:pPr>
              <a:lnSpc>
                <a:spcPct val="150000"/>
              </a:lnSpc>
            </a:pPr>
            <a:r>
              <a:rPr lang="en-US" altLang="zh-CN" sz="1000" b="1" dirty="0">
                <a:solidFill>
                  <a:schemeClr val="tx1">
                    <a:lumMod val="75000"/>
                    <a:lumOff val="25000"/>
                  </a:schemeClr>
                </a:solidFill>
                <a:latin typeface="Microsoft YaHei" panose="020B0503020204020204" pitchFamily="34" charset="-122"/>
                <a:ea typeface="Microsoft YaHei" panose="020B0503020204020204" pitchFamily="34" charset="-122"/>
              </a:rPr>
              <a:t>Projects</a:t>
            </a:r>
            <a:r>
              <a:rPr lang="zh-CN" altLang="en-US" sz="1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1000" b="1" dirty="0">
                <a:solidFill>
                  <a:schemeClr val="tx1">
                    <a:lumMod val="75000"/>
                    <a:lumOff val="25000"/>
                  </a:schemeClr>
                </a:solidFill>
                <a:latin typeface="Microsoft YaHei" panose="020B0503020204020204" pitchFamily="34" charset="-122"/>
                <a:ea typeface="Microsoft YaHei" panose="020B0503020204020204" pitchFamily="34" charset="-122"/>
              </a:rPr>
              <a:t>by</a:t>
            </a:r>
            <a:r>
              <a:rPr lang="zh-CN" altLang="en-US" sz="1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1000" b="1" dirty="0">
                <a:solidFill>
                  <a:schemeClr val="tx1">
                    <a:lumMod val="75000"/>
                    <a:lumOff val="25000"/>
                  </a:schemeClr>
                </a:solidFill>
                <a:latin typeface="Microsoft YaHei" panose="020B0503020204020204" pitchFamily="34" charset="-122"/>
                <a:ea typeface="Microsoft YaHei" panose="020B0503020204020204" pitchFamily="34" charset="-122"/>
              </a:rPr>
              <a:t>Number</a:t>
            </a:r>
            <a:r>
              <a:rPr lang="zh-CN" altLang="en-US" sz="1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1000" b="1" dirty="0">
                <a:solidFill>
                  <a:schemeClr val="tx1">
                    <a:lumMod val="75000"/>
                    <a:lumOff val="25000"/>
                  </a:schemeClr>
                </a:solidFill>
                <a:latin typeface="Microsoft YaHei" panose="020B0503020204020204" pitchFamily="34" charset="-122"/>
                <a:ea typeface="Microsoft YaHei" panose="020B0503020204020204" pitchFamily="34" charset="-122"/>
              </a:rPr>
              <a:t>of</a:t>
            </a:r>
            <a:r>
              <a:rPr lang="zh-CN" altLang="en-US" sz="1000" b="1"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1000" b="1" dirty="0">
                <a:solidFill>
                  <a:schemeClr val="tx1">
                    <a:lumMod val="75000"/>
                    <a:lumOff val="25000"/>
                  </a:schemeClr>
                </a:solidFill>
                <a:latin typeface="Microsoft YaHei" panose="020B0503020204020204" pitchFamily="34" charset="-122"/>
                <a:ea typeface="Microsoft YaHei" panose="020B0503020204020204" pitchFamily="34" charset="-122"/>
              </a:rPr>
              <a:t>Commits,  2021</a:t>
            </a:r>
          </a:p>
        </p:txBody>
      </p:sp>
      <p:sp>
        <p:nvSpPr>
          <p:cNvPr id="16" name="圆角矩形 15"/>
          <p:cNvSpPr/>
          <p:nvPr>
            <p:custDataLst>
              <p:tags r:id="rId11"/>
            </p:custDataLst>
          </p:nvPr>
        </p:nvSpPr>
        <p:spPr>
          <a:xfrm>
            <a:off x="1109979" y="4463934"/>
            <a:ext cx="9171221" cy="1858975"/>
          </a:xfrm>
          <a:prstGeom prst="roundRect">
            <a:avLst>
              <a:gd name="adj" fmla="val 5146"/>
            </a:avLst>
          </a:prstGeom>
          <a:solidFill>
            <a:schemeClr val="bg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7" name="燕尾形 16"/>
          <p:cNvSpPr/>
          <p:nvPr>
            <p:custDataLst>
              <p:tags r:id="rId12"/>
            </p:custDataLst>
          </p:nvPr>
        </p:nvSpPr>
        <p:spPr>
          <a:xfrm rot="5400000">
            <a:off x="5514459" y="3978840"/>
            <a:ext cx="152766" cy="363981"/>
          </a:xfrm>
          <a:prstGeom prst="chevron">
            <a:avLst>
              <a:gd name="adj" fmla="val 72983"/>
            </a:avLst>
          </a:prstGeom>
          <a:solidFill>
            <a:srgbClr val="25319F"/>
          </a:solidFill>
          <a:ln>
            <a:solidFill>
              <a:srgbClr val="2531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8" name="文本框 17"/>
          <p:cNvSpPr txBox="1"/>
          <p:nvPr>
            <p:custDataLst>
              <p:tags r:id="rId13"/>
            </p:custDataLst>
          </p:nvPr>
        </p:nvSpPr>
        <p:spPr>
          <a:xfrm>
            <a:off x="6778377" y="4597884"/>
            <a:ext cx="3211095" cy="246221"/>
          </a:xfrm>
          <a:prstGeom prst="rect">
            <a:avLst/>
          </a:prstGeom>
          <a:noFill/>
        </p:spPr>
        <p:txBody>
          <a:bodyPr wrap="square" rtlCol="0">
            <a:spAutoFit/>
          </a:bodyPr>
          <a:lstStyle/>
          <a:p>
            <a:pPr>
              <a:spcAft>
                <a:spcPts val="600"/>
              </a:spcAft>
            </a:pPr>
            <a:r>
              <a:rPr kumimoji="1" lang="en-US" altLang="zh-CN" sz="1000" dirty="0">
                <a:solidFill>
                  <a:schemeClr val="tx1">
                    <a:lumMod val="75000"/>
                    <a:lumOff val="25000"/>
                  </a:schemeClr>
                </a:solidFill>
                <a:latin typeface="Microsoft YaHei Light" panose="020B0503020204020204" pitchFamily="34" charset="-122"/>
                <a:ea typeface="Microsoft YaHei Light" panose="020B0503020204020204" pitchFamily="34" charset="-122"/>
              </a:rPr>
              <a:t>Apache </a:t>
            </a:r>
            <a:r>
              <a:rPr kumimoji="1" lang="zh-CN" altLang="en-US" sz="1000" dirty="0">
                <a:solidFill>
                  <a:schemeClr val="tx1">
                    <a:lumMod val="75000"/>
                    <a:lumOff val="25000"/>
                  </a:schemeClr>
                </a:solidFill>
                <a:latin typeface="Microsoft YaHei Light" panose="020B0503020204020204" pitchFamily="34" charset="-122"/>
                <a:ea typeface="Microsoft YaHei Light" panose="020B0503020204020204" pitchFamily="34" charset="-122"/>
              </a:rPr>
              <a:t>软件基金会顶级项目</a:t>
            </a:r>
          </a:p>
        </p:txBody>
      </p:sp>
      <p:sp>
        <p:nvSpPr>
          <p:cNvPr id="19" name="文本框 18"/>
          <p:cNvSpPr txBox="1"/>
          <p:nvPr>
            <p:custDataLst>
              <p:tags r:id="rId14"/>
            </p:custDataLst>
          </p:nvPr>
        </p:nvSpPr>
        <p:spPr>
          <a:xfrm>
            <a:off x="6009004" y="4592707"/>
            <a:ext cx="824503" cy="246221"/>
          </a:xfrm>
          <a:prstGeom prst="rect">
            <a:avLst/>
          </a:prstGeom>
          <a:noFill/>
        </p:spPr>
        <p:txBody>
          <a:bodyPr wrap="square" rtlCol="0">
            <a:spAutoFit/>
          </a:bodyPr>
          <a:lstStyle/>
          <a:p>
            <a:pPr>
              <a:spcAft>
                <a:spcPts val="600"/>
              </a:spcAft>
            </a:pPr>
            <a:r>
              <a:rPr kumimoji="1" lang="zh-CN" altLang="en-US" sz="1000" b="1" dirty="0">
                <a:solidFill>
                  <a:srgbClr val="25309F"/>
                </a:solidFill>
                <a:latin typeface="Microsoft YaHei" panose="020B0503020204020204" pitchFamily="34" charset="-122"/>
                <a:ea typeface="Microsoft YaHei" panose="020B0503020204020204" pitchFamily="34" charset="-122"/>
              </a:rPr>
              <a:t>基金会认可</a:t>
            </a:r>
          </a:p>
        </p:txBody>
      </p:sp>
      <p:sp>
        <p:nvSpPr>
          <p:cNvPr id="20" name="文本框 19"/>
          <p:cNvSpPr txBox="1"/>
          <p:nvPr>
            <p:custDataLst>
              <p:tags r:id="rId15"/>
            </p:custDataLst>
          </p:nvPr>
        </p:nvSpPr>
        <p:spPr>
          <a:xfrm>
            <a:off x="6017824" y="4897938"/>
            <a:ext cx="824504" cy="246221"/>
          </a:xfrm>
          <a:prstGeom prst="rect">
            <a:avLst/>
          </a:prstGeom>
          <a:noFill/>
        </p:spPr>
        <p:txBody>
          <a:bodyPr wrap="square" rtlCol="0">
            <a:spAutoFit/>
          </a:bodyPr>
          <a:lstStyle/>
          <a:p>
            <a:pPr>
              <a:spcAft>
                <a:spcPts val="600"/>
              </a:spcAft>
            </a:pPr>
            <a:r>
              <a:rPr kumimoji="1" lang="zh-CN" altLang="en-US" sz="1000" b="1" dirty="0">
                <a:solidFill>
                  <a:srgbClr val="25309F"/>
                </a:solidFill>
                <a:latin typeface="Microsoft YaHei" panose="020B0503020204020204" pitchFamily="34" charset="-122"/>
                <a:ea typeface="Microsoft YaHei" panose="020B0503020204020204" pitchFamily="34" charset="-122"/>
              </a:rPr>
              <a:t>社区活跃度</a:t>
            </a:r>
          </a:p>
        </p:txBody>
      </p:sp>
      <p:sp>
        <p:nvSpPr>
          <p:cNvPr id="21" name="文本框 20"/>
          <p:cNvSpPr txBox="1"/>
          <p:nvPr>
            <p:custDataLst>
              <p:tags r:id="rId16"/>
            </p:custDataLst>
          </p:nvPr>
        </p:nvSpPr>
        <p:spPr>
          <a:xfrm>
            <a:off x="6017824" y="5236337"/>
            <a:ext cx="824504" cy="246221"/>
          </a:xfrm>
          <a:prstGeom prst="rect">
            <a:avLst/>
          </a:prstGeom>
          <a:noFill/>
        </p:spPr>
        <p:txBody>
          <a:bodyPr wrap="square" rtlCol="0">
            <a:spAutoFit/>
          </a:bodyPr>
          <a:lstStyle/>
          <a:p>
            <a:pPr>
              <a:spcAft>
                <a:spcPts val="600"/>
              </a:spcAft>
            </a:pPr>
            <a:r>
              <a:rPr kumimoji="1" lang="zh-CN" altLang="en-US" sz="1000" b="1" dirty="0">
                <a:solidFill>
                  <a:srgbClr val="25309F"/>
                </a:solidFill>
                <a:latin typeface="Microsoft YaHei" panose="020B0503020204020204" pitchFamily="34" charset="-122"/>
                <a:ea typeface="Microsoft YaHei" panose="020B0503020204020204" pitchFamily="34" charset="-122"/>
              </a:rPr>
              <a:t>学术界认可</a:t>
            </a:r>
          </a:p>
        </p:txBody>
      </p:sp>
      <p:sp>
        <p:nvSpPr>
          <p:cNvPr id="22" name="文本框 21"/>
          <p:cNvSpPr txBox="1"/>
          <p:nvPr>
            <p:custDataLst>
              <p:tags r:id="rId17"/>
            </p:custDataLst>
          </p:nvPr>
        </p:nvSpPr>
        <p:spPr>
          <a:xfrm>
            <a:off x="6778377" y="4889916"/>
            <a:ext cx="3282447" cy="246221"/>
          </a:xfrm>
          <a:prstGeom prst="rect">
            <a:avLst/>
          </a:prstGeom>
          <a:noFill/>
        </p:spPr>
        <p:txBody>
          <a:bodyPr wrap="square" rtlCol="0">
            <a:spAutoFit/>
          </a:bodyPr>
          <a:lstStyle/>
          <a:p>
            <a:pPr>
              <a:spcAft>
                <a:spcPts val="600"/>
              </a:spcAft>
            </a:pPr>
            <a:r>
              <a:rPr kumimoji="1" lang="en-US" altLang="zh-CN" sz="1000" dirty="0">
                <a:solidFill>
                  <a:schemeClr val="tx1">
                    <a:lumMod val="75000"/>
                    <a:lumOff val="25000"/>
                  </a:schemeClr>
                </a:solidFill>
                <a:latin typeface="Microsoft YaHei Light" panose="020B0503020204020204" pitchFamily="34" charset="-122"/>
                <a:ea typeface="Microsoft YaHei Light" panose="020B0503020204020204" pitchFamily="34" charset="-122"/>
              </a:rPr>
              <a:t>2021 </a:t>
            </a:r>
            <a:r>
              <a:rPr kumimoji="1" lang="zh-CN" altLang="en-US" sz="1000" dirty="0">
                <a:solidFill>
                  <a:schemeClr val="tx1">
                    <a:lumMod val="75000"/>
                    <a:lumOff val="25000"/>
                  </a:schemeClr>
                </a:solidFill>
                <a:latin typeface="Microsoft YaHei Light" panose="020B0503020204020204" pitchFamily="34" charset="-122"/>
                <a:ea typeface="Microsoft YaHei Light" panose="020B0503020204020204" pitchFamily="34" charset="-122"/>
              </a:rPr>
              <a:t>年度 </a:t>
            </a:r>
            <a:r>
              <a:rPr kumimoji="1" lang="en-US" altLang="zh-CN" sz="1000" dirty="0">
                <a:solidFill>
                  <a:schemeClr val="tx1">
                    <a:lumMod val="75000"/>
                    <a:lumOff val="25000"/>
                  </a:schemeClr>
                </a:solidFill>
                <a:latin typeface="Microsoft YaHei Light" panose="020B0503020204020204" pitchFamily="34" charset="-122"/>
                <a:ea typeface="Microsoft YaHei Light" panose="020B0503020204020204" pitchFamily="34" charset="-122"/>
              </a:rPr>
              <a:t>Apache </a:t>
            </a:r>
            <a:r>
              <a:rPr kumimoji="1" lang="zh-CN" altLang="en-US" sz="1000" dirty="0">
                <a:solidFill>
                  <a:schemeClr val="tx1">
                    <a:lumMod val="75000"/>
                    <a:lumOff val="25000"/>
                  </a:schemeClr>
                </a:solidFill>
                <a:latin typeface="Microsoft YaHei Light" panose="020B0503020204020204" pitchFamily="34" charset="-122"/>
                <a:ea typeface="Microsoft YaHei Light" panose="020B0503020204020204" pitchFamily="34" charset="-122"/>
              </a:rPr>
              <a:t>基金会年度报告代码提交量位列前十</a:t>
            </a:r>
          </a:p>
        </p:txBody>
      </p:sp>
      <p:sp>
        <p:nvSpPr>
          <p:cNvPr id="23" name="文本框 22"/>
          <p:cNvSpPr txBox="1"/>
          <p:nvPr>
            <p:custDataLst>
              <p:tags r:id="rId18"/>
            </p:custDataLst>
          </p:nvPr>
        </p:nvSpPr>
        <p:spPr>
          <a:xfrm>
            <a:off x="6778377" y="5197694"/>
            <a:ext cx="3211095" cy="400110"/>
          </a:xfrm>
          <a:prstGeom prst="rect">
            <a:avLst/>
          </a:prstGeom>
          <a:noFill/>
        </p:spPr>
        <p:txBody>
          <a:bodyPr wrap="square" rtlCol="0">
            <a:spAutoFit/>
          </a:bodyPr>
          <a:lstStyle/>
          <a:p>
            <a:pPr>
              <a:spcAft>
                <a:spcPts val="600"/>
              </a:spcAft>
            </a:pPr>
            <a:r>
              <a:rPr kumimoji="1" lang="zh-CN" altLang="en-US" sz="1000" dirty="0">
                <a:solidFill>
                  <a:schemeClr val="tx1">
                    <a:lumMod val="75000"/>
                    <a:lumOff val="25000"/>
                  </a:schemeClr>
                </a:solidFill>
                <a:latin typeface="Microsoft YaHei Light" panose="020B0503020204020204" pitchFamily="34" charset="-122"/>
                <a:ea typeface="Microsoft YaHei Light" panose="020B0503020204020204" pitchFamily="34" charset="-122"/>
              </a:rPr>
              <a:t>数据库顶会 </a:t>
            </a:r>
            <a:r>
              <a:rPr kumimoji="1" lang="en-US" altLang="zh-CN" sz="1000" b="1" dirty="0">
                <a:solidFill>
                  <a:srgbClr val="FF4E1E"/>
                </a:solidFill>
                <a:latin typeface="Microsoft YaHei Light" panose="020B0503020204020204" pitchFamily="34" charset="-122"/>
                <a:ea typeface="Microsoft YaHei Light" panose="020B0503020204020204" pitchFamily="34" charset="-122"/>
              </a:rPr>
              <a:t>ICDE 2022 </a:t>
            </a:r>
            <a:r>
              <a:rPr kumimoji="1" lang="zh-CN" altLang="en-US" sz="1000" b="1" dirty="0">
                <a:solidFill>
                  <a:srgbClr val="FF4E1E"/>
                </a:solidFill>
                <a:latin typeface="Microsoft YaHei Light" panose="020B0503020204020204" pitchFamily="34" charset="-122"/>
                <a:ea typeface="Microsoft YaHei Light" panose="020B0503020204020204" pitchFamily="34" charset="-122"/>
              </a:rPr>
              <a:t>发表论文</a:t>
            </a:r>
            <a:r>
              <a:rPr kumimoji="1" lang="en-US" altLang="zh-CN" sz="1000" dirty="0">
                <a:solidFill>
                  <a:schemeClr val="tx1">
                    <a:lumMod val="75000"/>
                    <a:lumOff val="25000"/>
                  </a:schemeClr>
                </a:solidFill>
                <a:latin typeface="Microsoft YaHei Light" panose="020B0503020204020204" pitchFamily="34" charset="-122"/>
                <a:ea typeface="Microsoft YaHei Light" panose="020B0503020204020204" pitchFamily="34" charset="-122"/>
              </a:rPr>
              <a:t>《A Holistic and Pluggable Platform for Data Sharding》</a:t>
            </a:r>
            <a:endParaRPr kumimoji="1" lang="zh-CN" altLang="en-US" sz="1000" dirty="0">
              <a:solidFill>
                <a:schemeClr val="tx1">
                  <a:lumMod val="75000"/>
                  <a:lumOff val="25000"/>
                </a:schemeClr>
              </a:solidFill>
              <a:latin typeface="Microsoft YaHei Light" panose="020B0503020204020204" pitchFamily="34" charset="-122"/>
              <a:ea typeface="Microsoft YaHei Light" panose="020B0503020204020204" pitchFamily="34" charset="-122"/>
            </a:endParaRPr>
          </a:p>
        </p:txBody>
      </p:sp>
      <p:sp>
        <p:nvSpPr>
          <p:cNvPr id="25" name="矩形 24"/>
          <p:cNvSpPr/>
          <p:nvPr>
            <p:custDataLst>
              <p:tags r:id="rId19"/>
            </p:custDataLst>
          </p:nvPr>
        </p:nvSpPr>
        <p:spPr>
          <a:xfrm>
            <a:off x="2340703" y="4878487"/>
            <a:ext cx="1408866" cy="448716"/>
          </a:xfrm>
          <a:prstGeom prst="rect">
            <a:avLst/>
          </a:prstGeom>
        </p:spPr>
        <p:txBody>
          <a:bodyPr wrap="square">
            <a:noAutofit/>
          </a:bodyPr>
          <a:lstStyle/>
          <a:p>
            <a:pPr>
              <a:lnSpc>
                <a:spcPct val="150000"/>
              </a:lnSpc>
            </a:pPr>
            <a:r>
              <a:rPr lang="zh-CN" altLang="en-US" sz="900" b="1" dirty="0">
                <a:solidFill>
                  <a:srgbClr val="25319F"/>
                </a:solidFill>
                <a:latin typeface="Microsoft YaHei" panose="020B0503020204020204" pitchFamily="34" charset="-122"/>
                <a:ea typeface="Microsoft YaHei" panose="020B0503020204020204" pitchFamily="34" charset="-122"/>
                <a:cs typeface="AppleExternalUIFontSimplifiedCh"/>
              </a:rPr>
              <a:t> </a:t>
            </a:r>
            <a:r>
              <a:rPr lang="en-US" altLang="zh-CN" sz="1500" b="1" dirty="0">
                <a:solidFill>
                  <a:srgbClr val="25319F"/>
                </a:solidFill>
                <a:latin typeface="Microsoft YaHei" panose="020B0503020204020204" pitchFamily="34" charset="-122"/>
                <a:ea typeface="Microsoft YaHei" panose="020B0503020204020204" pitchFamily="34" charset="-122"/>
                <a:cs typeface="AppleExternalUIFontSimplifiedCh"/>
              </a:rPr>
              <a:t>17,000+</a:t>
            </a:r>
            <a:r>
              <a:rPr lang="en-US" altLang="zh-CN" sz="900" b="1" dirty="0">
                <a:solidFill>
                  <a:srgbClr val="25319F"/>
                </a:solidFill>
                <a:latin typeface="Microsoft YaHei" panose="020B0503020204020204" pitchFamily="34" charset="-122"/>
                <a:ea typeface="Microsoft YaHei" panose="020B0503020204020204" pitchFamily="34" charset="-122"/>
                <a:cs typeface="AppleExternalUIFontSimplifiedCh"/>
              </a:rPr>
              <a:t> </a:t>
            </a:r>
            <a:r>
              <a:rPr lang="en-US" altLang="zh-CN" sz="1000" dirty="0">
                <a:solidFill>
                  <a:srgbClr val="000000"/>
                </a:solidFill>
                <a:latin typeface="Microsoft YaHei Light" panose="020B0503020204020204" pitchFamily="34" charset="-122"/>
                <a:ea typeface="Microsoft YaHei Light" panose="020B0503020204020204" pitchFamily="34" charset="-122"/>
                <a:cs typeface="AppleExternalUIFontSimplifiedCh"/>
              </a:rPr>
              <a:t>Stars</a:t>
            </a:r>
            <a:endParaRPr lang="zh-CN" altLang="zh-CN" sz="1000" dirty="0">
              <a:latin typeface="Microsoft YaHei Light" panose="020B0503020204020204" pitchFamily="34" charset="-122"/>
              <a:ea typeface="Microsoft YaHei Light" panose="020B0503020204020204" pitchFamily="34" charset="-122"/>
              <a:cs typeface="宋体" pitchFamily="2" charset="-122"/>
            </a:endParaRPr>
          </a:p>
        </p:txBody>
      </p:sp>
      <p:sp>
        <p:nvSpPr>
          <p:cNvPr id="28" name="椭圆 27"/>
          <p:cNvSpPr/>
          <p:nvPr>
            <p:custDataLst>
              <p:tags r:id="rId20"/>
            </p:custDataLst>
          </p:nvPr>
        </p:nvSpPr>
        <p:spPr>
          <a:xfrm>
            <a:off x="2275572" y="5057432"/>
            <a:ext cx="63874" cy="72379"/>
          </a:xfrm>
          <a:prstGeom prst="ellipse">
            <a:avLst/>
          </a:prstGeom>
          <a:solidFill>
            <a:srgbClr val="F66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nvGrpSpPr>
          <p:cNvPr id="36" name="组合 35">
            <a:extLst>
              <a:ext uri="{FF2B5EF4-FFF2-40B4-BE49-F238E27FC236}">
                <a16:creationId xmlns:a16="http://schemas.microsoft.com/office/drawing/2014/main" id="{68DF1B80-D6B3-3763-9438-3ADF8FD097D6}"/>
              </a:ext>
            </a:extLst>
          </p:cNvPr>
          <p:cNvGrpSpPr/>
          <p:nvPr/>
        </p:nvGrpSpPr>
        <p:grpSpPr>
          <a:xfrm>
            <a:off x="2277373" y="5379805"/>
            <a:ext cx="1472196" cy="397801"/>
            <a:chOff x="2277373" y="5379805"/>
            <a:chExt cx="1472196" cy="397801"/>
          </a:xfrm>
        </p:grpSpPr>
        <p:sp>
          <p:nvSpPr>
            <p:cNvPr id="27" name="矩形 26"/>
            <p:cNvSpPr/>
            <p:nvPr>
              <p:custDataLst>
                <p:tags r:id="rId29"/>
              </p:custDataLst>
            </p:nvPr>
          </p:nvSpPr>
          <p:spPr>
            <a:xfrm>
              <a:off x="2368142" y="5379805"/>
              <a:ext cx="1381427" cy="397801"/>
            </a:xfrm>
            <a:prstGeom prst="rect">
              <a:avLst/>
            </a:prstGeom>
          </p:spPr>
          <p:txBody>
            <a:bodyPr wrap="square">
              <a:spAutoFit/>
            </a:bodyPr>
            <a:lstStyle/>
            <a:p>
              <a:pPr>
                <a:lnSpc>
                  <a:spcPct val="150000"/>
                </a:lnSpc>
              </a:pPr>
              <a:r>
                <a:rPr lang="zh-CN" altLang="en-US" sz="900" b="1" dirty="0">
                  <a:solidFill>
                    <a:srgbClr val="25319F"/>
                  </a:solidFill>
                  <a:latin typeface="Microsoft YaHei" panose="020B0503020204020204" pitchFamily="34" charset="-122"/>
                  <a:ea typeface="Microsoft YaHei" panose="020B0503020204020204" pitchFamily="34" charset="-122"/>
                  <a:cs typeface="AppleExternalUIFontSimplifiedCh"/>
                </a:rPr>
                <a:t> </a:t>
              </a:r>
              <a:r>
                <a:rPr lang="en-US" altLang="zh-CN" sz="1500" b="1" dirty="0">
                  <a:solidFill>
                    <a:srgbClr val="25319F"/>
                  </a:solidFill>
                  <a:latin typeface="Microsoft YaHei" panose="020B0503020204020204" pitchFamily="34" charset="-122"/>
                  <a:ea typeface="Microsoft YaHei" panose="020B0503020204020204" pitchFamily="34" charset="-122"/>
                  <a:cs typeface="AppleExternalUIFontSimplifiedCh"/>
                </a:rPr>
                <a:t>6,000+</a:t>
              </a:r>
              <a:r>
                <a:rPr lang="en-US" altLang="zh-CN" sz="900" b="1" dirty="0">
                  <a:solidFill>
                    <a:srgbClr val="25319F"/>
                  </a:solidFill>
                  <a:latin typeface="Microsoft YaHei" panose="020B0503020204020204" pitchFamily="34" charset="-122"/>
                  <a:ea typeface="Microsoft YaHei" panose="020B0503020204020204" pitchFamily="34" charset="-122"/>
                  <a:cs typeface="AppleExternalUIFontSimplifiedCh"/>
                </a:rPr>
                <a:t> </a:t>
              </a:r>
              <a:r>
                <a:rPr lang="en-US" altLang="zh-CN" sz="1000" dirty="0">
                  <a:solidFill>
                    <a:srgbClr val="000000"/>
                  </a:solidFill>
                  <a:latin typeface="Microsoft YaHei Light" panose="020B0503020204020204" pitchFamily="34" charset="-122"/>
                  <a:ea typeface="Microsoft YaHei Light" panose="020B0503020204020204" pitchFamily="34" charset="-122"/>
                  <a:cs typeface="AppleExternalUIFontSimplifiedCh"/>
                </a:rPr>
                <a:t>Forks</a:t>
              </a:r>
              <a:endParaRPr lang="zh-CN" altLang="zh-CN" sz="1000" dirty="0">
                <a:latin typeface="Microsoft YaHei Light" panose="020B0503020204020204" pitchFamily="34" charset="-122"/>
                <a:ea typeface="Microsoft YaHei Light" panose="020B0503020204020204" pitchFamily="34" charset="-122"/>
                <a:cs typeface="宋体" pitchFamily="2" charset="-122"/>
              </a:endParaRPr>
            </a:p>
          </p:txBody>
        </p:sp>
        <p:sp>
          <p:nvSpPr>
            <p:cNvPr id="29" name="椭圆 28"/>
            <p:cNvSpPr/>
            <p:nvPr>
              <p:custDataLst>
                <p:tags r:id="rId30"/>
              </p:custDataLst>
            </p:nvPr>
          </p:nvSpPr>
          <p:spPr>
            <a:xfrm>
              <a:off x="2277373" y="5588981"/>
              <a:ext cx="63874" cy="72379"/>
            </a:xfrm>
            <a:prstGeom prst="ellipse">
              <a:avLst/>
            </a:prstGeom>
            <a:solidFill>
              <a:srgbClr val="F66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grpSp>
        <p:nvGrpSpPr>
          <p:cNvPr id="7" name="组合 6">
            <a:extLst>
              <a:ext uri="{FF2B5EF4-FFF2-40B4-BE49-F238E27FC236}">
                <a16:creationId xmlns:a16="http://schemas.microsoft.com/office/drawing/2014/main" id="{684C9BE5-CBB2-F224-E2B9-E699CE3656D2}"/>
              </a:ext>
            </a:extLst>
          </p:cNvPr>
          <p:cNvGrpSpPr/>
          <p:nvPr/>
        </p:nvGrpSpPr>
        <p:grpSpPr>
          <a:xfrm>
            <a:off x="3813720" y="5390079"/>
            <a:ext cx="1907450" cy="397801"/>
            <a:chOff x="3813720" y="5390079"/>
            <a:chExt cx="1907450" cy="397801"/>
          </a:xfrm>
        </p:grpSpPr>
        <p:sp>
          <p:nvSpPr>
            <p:cNvPr id="26" name="矩形 25"/>
            <p:cNvSpPr/>
            <p:nvPr>
              <p:custDataLst>
                <p:tags r:id="rId27"/>
              </p:custDataLst>
            </p:nvPr>
          </p:nvSpPr>
          <p:spPr>
            <a:xfrm>
              <a:off x="3924666" y="5390079"/>
              <a:ext cx="1796504" cy="397801"/>
            </a:xfrm>
            <a:prstGeom prst="rect">
              <a:avLst/>
            </a:prstGeom>
          </p:spPr>
          <p:txBody>
            <a:bodyPr wrap="square">
              <a:spAutoFit/>
            </a:bodyPr>
            <a:lstStyle/>
            <a:p>
              <a:pPr>
                <a:lnSpc>
                  <a:spcPct val="150000"/>
                </a:lnSpc>
              </a:pPr>
              <a:r>
                <a:rPr lang="zh-CN" altLang="en-US" sz="900" dirty="0">
                  <a:solidFill>
                    <a:srgbClr val="25319F"/>
                  </a:solidFill>
                  <a:latin typeface="Microsoft YaHei" panose="020B0503020204020204" pitchFamily="34" charset="-122"/>
                  <a:ea typeface="Microsoft YaHei" panose="020B0503020204020204" pitchFamily="34" charset="-122"/>
                  <a:cs typeface="AppleExternalUIFontSimplifiedCh"/>
                </a:rPr>
                <a:t> </a:t>
              </a:r>
              <a:r>
                <a:rPr lang="en-US" altLang="zh-CN" sz="1500" b="1" dirty="0">
                  <a:solidFill>
                    <a:srgbClr val="25319F"/>
                  </a:solidFill>
                  <a:latin typeface="Microsoft YaHei" panose="020B0503020204020204" pitchFamily="34" charset="-122"/>
                  <a:ea typeface="Microsoft YaHei" panose="020B0503020204020204" pitchFamily="34" charset="-122"/>
                  <a:cs typeface="AppleExternalUIFontSimplifiedCh"/>
                </a:rPr>
                <a:t>400+</a:t>
              </a:r>
              <a:r>
                <a:rPr lang="en-US" altLang="zh-CN" sz="900" dirty="0">
                  <a:solidFill>
                    <a:srgbClr val="25319F"/>
                  </a:solidFill>
                  <a:latin typeface="Microsoft YaHei" panose="020B0503020204020204" pitchFamily="34" charset="-122"/>
                  <a:ea typeface="Microsoft YaHei" panose="020B0503020204020204" pitchFamily="34" charset="-122"/>
                  <a:cs typeface="AppleExternalUIFontSimplifiedCh"/>
                </a:rPr>
                <a:t> </a:t>
              </a:r>
              <a:r>
                <a:rPr lang="en-US" altLang="zh-CN" sz="1000" dirty="0">
                  <a:solidFill>
                    <a:srgbClr val="000000"/>
                  </a:solidFill>
                  <a:latin typeface="Microsoft YaHei Light" panose="020B0503020204020204" pitchFamily="34" charset="-122"/>
                  <a:ea typeface="Microsoft YaHei Light" panose="020B0503020204020204" pitchFamily="34" charset="-122"/>
                </a:rPr>
                <a:t>Contributors</a:t>
              </a:r>
              <a:endParaRPr lang="zh-CN" altLang="zh-CN" sz="1000" dirty="0">
                <a:solidFill>
                  <a:srgbClr val="000000"/>
                </a:solidFill>
                <a:latin typeface="Microsoft YaHei Light" panose="020B0503020204020204" pitchFamily="34" charset="-122"/>
                <a:ea typeface="Microsoft YaHei Light" panose="020B0503020204020204" pitchFamily="34" charset="-122"/>
              </a:endParaRPr>
            </a:p>
          </p:txBody>
        </p:sp>
        <p:sp>
          <p:nvSpPr>
            <p:cNvPr id="30" name="椭圆 29"/>
            <p:cNvSpPr/>
            <p:nvPr>
              <p:custDataLst>
                <p:tags r:id="rId28"/>
              </p:custDataLst>
            </p:nvPr>
          </p:nvSpPr>
          <p:spPr>
            <a:xfrm>
              <a:off x="3813720" y="5588980"/>
              <a:ext cx="63874" cy="72379"/>
            </a:xfrm>
            <a:prstGeom prst="ellipse">
              <a:avLst/>
            </a:prstGeom>
            <a:solidFill>
              <a:srgbClr val="F66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grpSp>
        <p:nvGrpSpPr>
          <p:cNvPr id="31" name="组合 30"/>
          <p:cNvGrpSpPr/>
          <p:nvPr/>
        </p:nvGrpSpPr>
        <p:grpSpPr>
          <a:xfrm>
            <a:off x="3807431" y="4865091"/>
            <a:ext cx="2042213" cy="475654"/>
            <a:chOff x="4867" y="5319"/>
            <a:chExt cx="2668" cy="549"/>
          </a:xfrm>
        </p:grpSpPr>
        <p:sp>
          <p:nvSpPr>
            <p:cNvPr id="32" name="矩形 31"/>
            <p:cNvSpPr/>
            <p:nvPr>
              <p:custDataLst>
                <p:tags r:id="rId25"/>
              </p:custDataLst>
            </p:nvPr>
          </p:nvSpPr>
          <p:spPr>
            <a:xfrm>
              <a:off x="5008" y="5319"/>
              <a:ext cx="2527" cy="549"/>
            </a:xfrm>
            <a:prstGeom prst="rect">
              <a:avLst/>
            </a:prstGeom>
          </p:spPr>
          <p:txBody>
            <a:bodyPr wrap="square">
              <a:noAutofit/>
            </a:bodyPr>
            <a:lstStyle/>
            <a:p>
              <a:pPr>
                <a:lnSpc>
                  <a:spcPct val="150000"/>
                </a:lnSpc>
              </a:pPr>
              <a:r>
                <a:rPr lang="zh-CN" altLang="en-US" sz="900" dirty="0">
                  <a:solidFill>
                    <a:srgbClr val="25319F"/>
                  </a:solidFill>
                  <a:latin typeface="Microsoft YaHei" panose="020B0503020204020204" pitchFamily="34" charset="-122"/>
                  <a:ea typeface="Microsoft YaHei" panose="020B0503020204020204" pitchFamily="34" charset="-122"/>
                  <a:cs typeface="AppleExternalUIFontSimplifiedCh"/>
                </a:rPr>
                <a:t> </a:t>
              </a:r>
              <a:r>
                <a:rPr lang="en-US" altLang="zh-CN" sz="1500" b="1" dirty="0">
                  <a:solidFill>
                    <a:srgbClr val="25319F"/>
                  </a:solidFill>
                  <a:latin typeface="Microsoft YaHei" panose="020B0503020204020204" pitchFamily="34" charset="-122"/>
                  <a:ea typeface="Microsoft YaHei" panose="020B0503020204020204" pitchFamily="34" charset="-122"/>
                  <a:cs typeface="AppleExternalUIFontSimplifiedCh"/>
                </a:rPr>
                <a:t>13,000+</a:t>
              </a:r>
              <a:r>
                <a:rPr lang="en-US" altLang="zh-CN" sz="900" b="1" dirty="0">
                  <a:solidFill>
                    <a:srgbClr val="25319F"/>
                  </a:solidFill>
                  <a:latin typeface="Microsoft YaHei" panose="020B0503020204020204" pitchFamily="34" charset="-122"/>
                  <a:ea typeface="Microsoft YaHei" panose="020B0503020204020204" pitchFamily="34" charset="-122"/>
                  <a:cs typeface="AppleExternalUIFontSimplifiedCh"/>
                </a:rPr>
                <a:t> </a:t>
              </a:r>
              <a:r>
                <a:rPr lang="en-GB" altLang="zh-CN" sz="1000" dirty="0">
                  <a:solidFill>
                    <a:srgbClr val="000000"/>
                  </a:solidFill>
                  <a:latin typeface="Microsoft YaHei Light" panose="020B0503020204020204" pitchFamily="34" charset="-122"/>
                  <a:ea typeface="Microsoft YaHei Light" panose="020B0503020204020204" pitchFamily="34" charset="-122"/>
                </a:rPr>
                <a:t>Pull Requests</a:t>
              </a:r>
              <a:endParaRPr lang="zh-CN" altLang="zh-CN" sz="1000" dirty="0">
                <a:solidFill>
                  <a:srgbClr val="000000"/>
                </a:solidFill>
                <a:latin typeface="Microsoft YaHei Light" panose="020B0503020204020204" pitchFamily="34" charset="-122"/>
                <a:ea typeface="Microsoft YaHei Light" panose="020B0503020204020204" pitchFamily="34" charset="-122"/>
              </a:endParaRPr>
            </a:p>
          </p:txBody>
        </p:sp>
        <p:sp>
          <p:nvSpPr>
            <p:cNvPr id="33" name="椭圆 32"/>
            <p:cNvSpPr/>
            <p:nvPr>
              <p:custDataLst>
                <p:tags r:id="rId26"/>
              </p:custDataLst>
            </p:nvPr>
          </p:nvSpPr>
          <p:spPr>
            <a:xfrm>
              <a:off x="4867" y="5541"/>
              <a:ext cx="84" cy="84"/>
            </a:xfrm>
            <a:prstGeom prst="ellipse">
              <a:avLst/>
            </a:prstGeom>
            <a:solidFill>
              <a:srgbClr val="F66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sp>
        <p:nvSpPr>
          <p:cNvPr id="34" name="文本框 33"/>
          <p:cNvSpPr txBox="1"/>
          <p:nvPr>
            <p:custDataLst>
              <p:tags r:id="rId21"/>
            </p:custDataLst>
          </p:nvPr>
        </p:nvSpPr>
        <p:spPr>
          <a:xfrm>
            <a:off x="6742701" y="5597804"/>
            <a:ext cx="3282448" cy="527773"/>
          </a:xfrm>
          <a:prstGeom prst="rect">
            <a:avLst/>
          </a:prstGeom>
          <a:noFill/>
        </p:spPr>
        <p:txBody>
          <a:bodyPr wrap="square" rtlCol="0">
            <a:spAutoFit/>
          </a:bodyPr>
          <a:lstStyle/>
          <a:p>
            <a:pPr>
              <a:lnSpc>
                <a:spcPct val="150000"/>
              </a:lnSpc>
            </a:pPr>
            <a:r>
              <a:rPr lang="zh-CN" altLang="en-US" sz="1000" kern="100" dirty="0">
                <a:solidFill>
                  <a:srgbClr val="29292C"/>
                </a:solidFill>
                <a:latin typeface="Microsoft YaHei Light" panose="020B0503020204020204" pitchFamily="34" charset="-122"/>
                <a:ea typeface="Microsoft YaHei Light" panose="020B0503020204020204" pitchFamily="34" charset="-122"/>
                <a:cs typeface="Times New Roman" panose="02020503050405090304" pitchFamily="18" charset="0"/>
              </a:rPr>
              <a:t>出版</a:t>
            </a:r>
            <a:r>
              <a:rPr lang="en-US" altLang="zh-CN" sz="1000" b="1" kern="100" dirty="0">
                <a:solidFill>
                  <a:srgbClr val="FF4E1E"/>
                </a:solidFill>
                <a:latin typeface="Microsoft YaHei Light" panose="020B0503020204020204" pitchFamily="34" charset="-122"/>
                <a:ea typeface="Microsoft YaHei Light" panose="020B0503020204020204" pitchFamily="34" charset="-122"/>
                <a:cs typeface="Times New Roman" panose="02020503050405090304" pitchFamily="18" charset="0"/>
              </a:rPr>
              <a:t>《Apache ShardingSphere </a:t>
            </a:r>
            <a:r>
              <a:rPr lang="zh-CN" altLang="en-US" sz="1000" b="1" kern="100" dirty="0">
                <a:solidFill>
                  <a:srgbClr val="FF4E1E"/>
                </a:solidFill>
                <a:latin typeface="Microsoft YaHei Light" panose="020B0503020204020204" pitchFamily="34" charset="-122"/>
                <a:ea typeface="Microsoft YaHei Light" panose="020B0503020204020204" pitchFamily="34" charset="-122"/>
                <a:cs typeface="Times New Roman" panose="02020503050405090304" pitchFamily="18" charset="0"/>
              </a:rPr>
              <a:t>的权威指南</a:t>
            </a:r>
            <a:r>
              <a:rPr lang="en-US" altLang="zh-CN" sz="1000" b="1" kern="100" dirty="0">
                <a:solidFill>
                  <a:srgbClr val="FF4E1E"/>
                </a:solidFill>
                <a:latin typeface="Microsoft YaHei Light" panose="020B0503020204020204" pitchFamily="34" charset="-122"/>
                <a:ea typeface="Microsoft YaHei Light" panose="020B0503020204020204" pitchFamily="34" charset="-122"/>
                <a:cs typeface="Times New Roman" panose="02020503050405090304" pitchFamily="18" charset="0"/>
              </a:rPr>
              <a:t>》</a:t>
            </a:r>
            <a:r>
              <a:rPr lang="zh-CN" altLang="en-US" sz="1000" kern="100" dirty="0">
                <a:solidFill>
                  <a:srgbClr val="29292C"/>
                </a:solidFill>
                <a:latin typeface="Microsoft YaHei Light" panose="020B0503020204020204" pitchFamily="34" charset="-122"/>
                <a:ea typeface="Microsoft YaHei Light" panose="020B0503020204020204" pitchFamily="34" charset="-122"/>
                <a:cs typeface="Times New Roman" panose="02020503050405090304" pitchFamily="18" charset="0"/>
              </a:rPr>
              <a:t>，有力阐述了如何在多模型数据库之上构建开放生态</a:t>
            </a:r>
            <a:endParaRPr lang="en-US" altLang="zh-CN" sz="1000" kern="100" dirty="0">
              <a:solidFill>
                <a:srgbClr val="29292C"/>
              </a:solidFill>
              <a:latin typeface="Microsoft YaHei Light" panose="020B0503020204020204" pitchFamily="34" charset="-122"/>
              <a:ea typeface="Microsoft YaHei Light" panose="020B0503020204020204" pitchFamily="34" charset="-122"/>
              <a:cs typeface="Times New Roman" panose="02020503050405090304" pitchFamily="18" charset="0"/>
            </a:endParaRPr>
          </a:p>
        </p:txBody>
      </p:sp>
      <p:pic>
        <p:nvPicPr>
          <p:cNvPr id="35" name="图片 34"/>
          <p:cNvPicPr>
            <a:picLocks noChangeAspect="1"/>
          </p:cNvPicPr>
          <p:nvPr>
            <p:custDataLst>
              <p:tags r:id="rId22"/>
            </p:custDataLst>
          </p:nvPr>
        </p:nvPicPr>
        <p:blipFill>
          <a:blip r:embed="rId35"/>
          <a:stretch>
            <a:fillRect/>
          </a:stretch>
        </p:blipFill>
        <p:spPr>
          <a:xfrm>
            <a:off x="6201889" y="5569265"/>
            <a:ext cx="438280" cy="66551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7" name="图片 36">
            <a:extLst>
              <a:ext uri="{FF2B5EF4-FFF2-40B4-BE49-F238E27FC236}">
                <a16:creationId xmlns:a16="http://schemas.microsoft.com/office/drawing/2014/main" id="{9A6572E3-350E-10EA-3519-E270307CDB8E}"/>
              </a:ext>
            </a:extLst>
          </p:cNvPr>
          <p:cNvPicPr>
            <a:picLocks noChangeAspect="1"/>
          </p:cNvPicPr>
          <p:nvPr>
            <p:custDataLst>
              <p:tags r:id="rId23"/>
            </p:custDataLst>
          </p:nvPr>
        </p:nvPicPr>
        <p:blipFill>
          <a:blip r:embed="rId36"/>
          <a:stretch>
            <a:fillRect/>
          </a:stretch>
        </p:blipFill>
        <p:spPr>
          <a:xfrm>
            <a:off x="1221089" y="4940460"/>
            <a:ext cx="899238" cy="899238"/>
          </a:xfrm>
          <a:prstGeom prst="rect">
            <a:avLst/>
          </a:prstGeom>
        </p:spPr>
      </p:pic>
      <p:pic>
        <p:nvPicPr>
          <p:cNvPr id="38" name="Picture 4">
            <a:extLst>
              <a:ext uri="{FF2B5EF4-FFF2-40B4-BE49-F238E27FC236}">
                <a16:creationId xmlns:a16="http://schemas.microsoft.com/office/drawing/2014/main" id="{7D5B1DEB-09F6-7E78-2C68-1A1A4D26A034}"/>
              </a:ext>
            </a:extLst>
          </p:cNvPr>
          <p:cNvPicPr>
            <a:picLocks noChangeAspect="1" noChangeArrowheads="1"/>
          </p:cNvPicPr>
          <p:nvPr>
            <p:custDataLst>
              <p:tags r:id="rId24"/>
            </p:custDataLst>
          </p:nvPr>
        </p:nvPicPr>
        <p:blipFill rotWithShape="1">
          <a:blip r:embed="rId37" cstate="print">
            <a:extLst>
              <a:ext uri="{28A0092B-C50C-407E-A947-70E740481C1C}">
                <a14:useLocalDpi xmlns:a14="http://schemas.microsoft.com/office/drawing/2010/main" val="0"/>
              </a:ext>
            </a:extLst>
          </a:blip>
          <a:srcRect t="10092" b="13396"/>
          <a:stretch>
            <a:fillRect/>
          </a:stretch>
        </p:blipFill>
        <p:spPr bwMode="auto">
          <a:xfrm>
            <a:off x="1447805" y="1785022"/>
            <a:ext cx="2133028" cy="7964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pic>
        <p:nvPicPr>
          <p:cNvPr id="9" name="图片 8"/>
          <p:cNvPicPr>
            <a:picLocks noChangeAspect="1"/>
          </p:cNvPicPr>
          <p:nvPr>
            <p:custDataLst>
              <p:tags r:id="rId3"/>
            </p:custDataLst>
          </p:nvPr>
        </p:nvPicPr>
        <p:blipFill>
          <a:blip r:embed="rId12">
            <a:biLevel thresh="25000"/>
          </a:blip>
          <a:stretch>
            <a:fillRect/>
          </a:stretch>
        </p:blipFill>
        <p:spPr>
          <a:xfrm>
            <a:off x="11458742" y="6178531"/>
            <a:ext cx="441605" cy="469792"/>
          </a:xfrm>
          <a:prstGeom prst="rect">
            <a:avLst/>
          </a:prstGeom>
        </p:spPr>
      </p:pic>
      <p:sp>
        <p:nvSpPr>
          <p:cNvPr id="3" name="文本占位符 2"/>
          <p:cNvSpPr>
            <a:spLocks noGrp="1"/>
          </p:cNvSpPr>
          <p:nvPr>
            <p:ph type="body" idx="1"/>
            <p:custDataLst>
              <p:tags r:id="rId4"/>
            </p:custDataLst>
          </p:nvPr>
        </p:nvSpPr>
        <p:spPr/>
        <p:txBody>
          <a:bodyPr>
            <a:normAutofit fontScale="97500"/>
          </a:bodyPr>
          <a:lstStyle/>
          <a:p>
            <a:r>
              <a:rPr lang="zh-CN" altLang="en-US" dirty="0">
                <a:sym typeface="+mn-ea"/>
              </a:rPr>
              <a:t>ShardingSphere 社区</a:t>
            </a:r>
          </a:p>
        </p:txBody>
      </p:sp>
      <p:pic>
        <p:nvPicPr>
          <p:cNvPr id="6" name="图片 5"/>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a:xfrm>
            <a:off x="386831" y="1558296"/>
            <a:ext cx="5019463" cy="3197329"/>
          </a:xfrm>
          <a:prstGeom prst="rect">
            <a:avLst/>
          </a:prstGeom>
        </p:spPr>
      </p:pic>
      <p:sp>
        <p:nvSpPr>
          <p:cNvPr id="5" name="文本框 4"/>
          <p:cNvSpPr txBox="1"/>
          <p:nvPr>
            <p:custDataLst>
              <p:tags r:id="rId6"/>
            </p:custDataLst>
          </p:nvPr>
        </p:nvSpPr>
        <p:spPr>
          <a:xfrm>
            <a:off x="1819891" y="5070912"/>
            <a:ext cx="2817072" cy="1198880"/>
          </a:xfrm>
          <a:prstGeom prst="rect">
            <a:avLst/>
          </a:prstGeom>
          <a:noFill/>
        </p:spPr>
        <p:txBody>
          <a:bodyPr wrap="square" rtlCol="0">
            <a:spAutoFit/>
          </a:bodyPr>
          <a:lstStyle/>
          <a:p>
            <a:pPr marL="285750" indent="-285750">
              <a:lnSpc>
                <a:spcPct val="150000"/>
              </a:lnSpc>
              <a:buSzPct val="75000"/>
              <a:buFont typeface="Wingdings" panose="05000000000000000000" charset="0"/>
              <a:buChar char=""/>
            </a:pPr>
            <a:r>
              <a:rPr lang="zh-CN" altLang="en-US" sz="1600" dirty="0">
                <a:latin typeface="Microsoft YaHei" panose="020B0503020204020204" pitchFamily="34" charset="-122"/>
                <a:ea typeface="Microsoft YaHei" panose="020B0503020204020204" pitchFamily="34" charset="-122"/>
              </a:rPr>
              <a:t>社区优于代码</a:t>
            </a:r>
          </a:p>
          <a:p>
            <a:pPr marL="285750" indent="-285750">
              <a:lnSpc>
                <a:spcPct val="150000"/>
              </a:lnSpc>
              <a:buSzPct val="75000"/>
              <a:buFont typeface="Wingdings" panose="05000000000000000000" charset="0"/>
              <a:buChar char=""/>
            </a:pPr>
            <a:r>
              <a:rPr lang="zh-CN" altLang="en-US" sz="1600" dirty="0">
                <a:latin typeface="Microsoft YaHei" panose="020B0503020204020204" pitchFamily="34" charset="-122"/>
                <a:ea typeface="Microsoft YaHei" panose="020B0503020204020204" pitchFamily="34" charset="-122"/>
              </a:rPr>
              <a:t>尊重和信任合作伙伴</a:t>
            </a:r>
          </a:p>
          <a:p>
            <a:pPr marL="285750" indent="-285750">
              <a:lnSpc>
                <a:spcPct val="150000"/>
              </a:lnSpc>
              <a:buSzPct val="75000"/>
              <a:buFont typeface="Wingdings" panose="05000000000000000000" charset="0"/>
              <a:buChar char=""/>
            </a:pPr>
            <a:r>
              <a:rPr lang="zh-CN" altLang="en-US" sz="1600" dirty="0">
                <a:latin typeface="Microsoft YaHei" panose="020B0503020204020204" pitchFamily="34" charset="-122"/>
                <a:ea typeface="Microsoft YaHei" panose="020B0503020204020204" pitchFamily="34" charset="-122"/>
              </a:rPr>
              <a:t>保持友好和开放</a:t>
            </a:r>
          </a:p>
        </p:txBody>
      </p:sp>
      <p:sp>
        <p:nvSpPr>
          <p:cNvPr id="10" name="文本框 9"/>
          <p:cNvSpPr txBox="1"/>
          <p:nvPr>
            <p:custDataLst>
              <p:tags r:id="rId7"/>
            </p:custDataLst>
          </p:nvPr>
        </p:nvSpPr>
        <p:spPr>
          <a:xfrm>
            <a:off x="7488959" y="4979651"/>
            <a:ext cx="2712297" cy="1198880"/>
          </a:xfrm>
          <a:prstGeom prst="rect">
            <a:avLst/>
          </a:prstGeom>
          <a:noFill/>
        </p:spPr>
        <p:txBody>
          <a:bodyPr wrap="square" rtlCol="0">
            <a:spAutoFit/>
          </a:bodyPr>
          <a:lstStyle/>
          <a:p>
            <a:pPr marL="285750" indent="-285750">
              <a:lnSpc>
                <a:spcPct val="150000"/>
              </a:lnSpc>
              <a:buSzPct val="75000"/>
              <a:buFont typeface="Wingdings" panose="05000000000000000000" charset="0"/>
              <a:buChar char=""/>
            </a:pPr>
            <a:r>
              <a:rPr lang="zh-CN" altLang="en-US" sz="1600" dirty="0">
                <a:latin typeface="Microsoft YaHei" panose="020B0503020204020204" pitchFamily="34" charset="-122"/>
                <a:ea typeface="Microsoft YaHei" panose="020B0503020204020204" pitchFamily="34" charset="-122"/>
              </a:rPr>
              <a:t>测试自动化</a:t>
            </a:r>
          </a:p>
          <a:p>
            <a:pPr marL="285750" indent="-285750">
              <a:lnSpc>
                <a:spcPct val="150000"/>
              </a:lnSpc>
              <a:buSzPct val="75000"/>
              <a:buFont typeface="Wingdings" panose="05000000000000000000" charset="0"/>
              <a:buChar char=""/>
            </a:pPr>
            <a:r>
              <a:rPr lang="zh-CN" altLang="en-US" sz="1600" dirty="0">
                <a:latin typeface="Microsoft YaHei" panose="020B0503020204020204" pitchFamily="34" charset="-122"/>
                <a:ea typeface="Microsoft YaHei" panose="020B0503020204020204" pitchFamily="34" charset="-122"/>
              </a:rPr>
              <a:t>创建自动渠道</a:t>
            </a:r>
          </a:p>
          <a:p>
            <a:pPr marL="285750" indent="-285750">
              <a:lnSpc>
                <a:spcPct val="150000"/>
              </a:lnSpc>
              <a:buSzPct val="75000"/>
              <a:buFont typeface="Wingdings" panose="05000000000000000000" charset="0"/>
              <a:buChar char=""/>
            </a:pPr>
            <a:r>
              <a:rPr lang="zh-CN" altLang="en-US" sz="1600" dirty="0">
                <a:latin typeface="Microsoft YaHei" panose="020B0503020204020204" pitchFamily="34" charset="-122"/>
                <a:ea typeface="Microsoft YaHei" panose="020B0503020204020204" pitchFamily="34" charset="-122"/>
              </a:rPr>
              <a:t>公开和远程的工作方式</a:t>
            </a:r>
          </a:p>
        </p:txBody>
      </p:sp>
      <p:pic>
        <p:nvPicPr>
          <p:cNvPr id="12" name="图片 11"/>
          <p:cNvPicPr>
            <a:picLocks noChangeAspect="1"/>
          </p:cNvPicPr>
          <p:nvPr>
            <p:custDataLst>
              <p:tags r:id="rId8"/>
            </p:custDataLst>
          </p:nvPr>
        </p:nvPicPr>
        <p:blipFill>
          <a:blip r:embed="rId14"/>
          <a:stretch>
            <a:fillRect/>
          </a:stretch>
        </p:blipFill>
        <p:spPr>
          <a:xfrm>
            <a:off x="5552959" y="1185710"/>
            <a:ext cx="6252210" cy="348678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en-US" altLang="zh-CN" dirty="0" err="1">
                <a:sym typeface="+mn-ea"/>
              </a:rPr>
              <a:t>ShardingSphere</a:t>
            </a:r>
            <a:r>
              <a:rPr lang="en-US" altLang="zh-CN" dirty="0">
                <a:sym typeface="+mn-ea"/>
              </a:rPr>
              <a:t> </a:t>
            </a:r>
            <a:r>
              <a:rPr lang="zh-CN" altLang="en-US" dirty="0">
                <a:sym typeface="+mn-ea"/>
              </a:rPr>
              <a:t>联邦查询引擎入门</a:t>
            </a:r>
            <a:endParaRPr kumimoji="1" lang="zh-CN" altLang="en-US"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150995205"/>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00.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01.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02.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03.xml><?xml version="1.0" encoding="utf-8"?>
<p:tagLst xmlns:a="http://schemas.openxmlformats.org/drawingml/2006/main" xmlns:r="http://schemas.openxmlformats.org/officeDocument/2006/relationships" xmlns:p="http://schemas.openxmlformats.org/presentationml/2006/main">
  <p:tag name="KSO_WM_FULL_TEXT_BEAUTIFY_COPY_ID" val="4"/>
  <p:tag name="KSO_WM_UNIT_PLACING_PICTURE_USER_VIEWPORT" val="{&quot;height&quot;:8372.571653543308,&quot;width&quot;:5973.051968503937}"/>
</p:tagLst>
</file>

<file path=ppt/tags/tag10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05.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06.xml><?xml version="1.0" encoding="utf-8"?>
<p:tagLst xmlns:a="http://schemas.openxmlformats.org/drawingml/2006/main" xmlns:r="http://schemas.openxmlformats.org/officeDocument/2006/relationships" xmlns:p="http://schemas.openxmlformats.org/presentationml/2006/main">
  <p:tag name="KSO_WM_FULL_TEXT_BEAUTIFY_COPY_ID" val="150995232"/>
</p:tagLst>
</file>

<file path=ppt/tags/tag107.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08.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09.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10.xml><?xml version="1.0" encoding="utf-8"?>
<p:tagLst xmlns:a="http://schemas.openxmlformats.org/drawingml/2006/main" xmlns:r="http://schemas.openxmlformats.org/officeDocument/2006/relationships" xmlns:p="http://schemas.openxmlformats.org/presentationml/2006/main">
  <p:tag name="KSO_WM_FULL_TEXT_BEAUTIFY_COPY_ID" val="6"/>
  <p:tag name="KSO_WM_UNIT_PLACING_PICTURE_USER_VIEWPORT" val="{&quot;height&quot;:6247.656692913386,&quot;width&quot;:8036.573228346457}"/>
</p:tagLst>
</file>

<file path=ppt/tags/tag111.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12.xml><?xml version="1.0" encoding="utf-8"?>
<p:tagLst xmlns:a="http://schemas.openxmlformats.org/drawingml/2006/main" xmlns:r="http://schemas.openxmlformats.org/officeDocument/2006/relationships" xmlns:p="http://schemas.openxmlformats.org/presentationml/2006/main">
  <p:tag name="KSO_WM_FULL_TEXT_BEAUTIFY_COPY_ID" val="150995233"/>
</p:tagLst>
</file>

<file path=ppt/tags/tag113.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14.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15.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16.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17.xml><?xml version="1.0" encoding="utf-8"?>
<p:tagLst xmlns:a="http://schemas.openxmlformats.org/drawingml/2006/main" xmlns:r="http://schemas.openxmlformats.org/officeDocument/2006/relationships" xmlns:p="http://schemas.openxmlformats.org/presentationml/2006/main">
  <p:tag name="KSO_WM_FULL_TEXT_BEAUTIFY_COPY_ID" val="5"/>
  <p:tag name="KSO_WM_UNIT_PLACING_PICTURE_USER_VIEWPORT" val="{&quot;height&quot;:4869.823622047244,&quot;width&quot;:7866.587401574803}"/>
</p:tagLst>
</file>

<file path=ppt/tags/tag118.xml><?xml version="1.0" encoding="utf-8"?>
<p:tagLst xmlns:a="http://schemas.openxmlformats.org/drawingml/2006/main" xmlns:r="http://schemas.openxmlformats.org/officeDocument/2006/relationships" xmlns:p="http://schemas.openxmlformats.org/presentationml/2006/main">
  <p:tag name="KSO_WM_FULL_TEXT_BEAUTIFY_COPY_ID" val="7"/>
  <p:tag name="KSO_WM_UNIT_PLACING_PICTURE_USER_VIEWPORT" val="{&quot;height&quot;:4979.535433070866,&quot;width&quot;:4314.834645669292}"/>
</p:tagLst>
</file>

<file path=ppt/tags/tag119.xml><?xml version="1.0" encoding="utf-8"?>
<p:tagLst xmlns:a="http://schemas.openxmlformats.org/drawingml/2006/main" xmlns:r="http://schemas.openxmlformats.org/officeDocument/2006/relationships" xmlns:p="http://schemas.openxmlformats.org/presentationml/2006/main">
  <p:tag name="KSO_WM_FULL_TEXT_BEAUTIFY_COPY_ID" val="150995224"/>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20.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21.xml><?xml version="1.0" encoding="utf-8"?>
<p:tagLst xmlns:a="http://schemas.openxmlformats.org/drawingml/2006/main" xmlns:r="http://schemas.openxmlformats.org/officeDocument/2006/relationships" xmlns:p="http://schemas.openxmlformats.org/presentationml/2006/main">
  <p:tag name="KSO_WM_FULL_TEXT_BEAUTIFY_COPY_ID" val="150995227"/>
</p:tagLst>
</file>

<file path=ppt/tags/tag122.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23.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24.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25.xml><?xml version="1.0" encoding="utf-8"?>
<p:tagLst xmlns:a="http://schemas.openxmlformats.org/drawingml/2006/main" xmlns:r="http://schemas.openxmlformats.org/officeDocument/2006/relationships" xmlns:p="http://schemas.openxmlformats.org/presentationml/2006/main">
  <p:tag name="KSO_WM_FULL_TEXT_BEAUTIFY_COPY_ID" val="4"/>
  <p:tag name="KSO_WM_UNIT_PLACING_PICTURE_USER_VIEWPORT" val="{&quot;height&quot;:7675,&quot;width&quot;:16438}"/>
</p:tagLst>
</file>

<file path=ppt/tags/tag126.xml><?xml version="1.0" encoding="utf-8"?>
<p:tagLst xmlns:a="http://schemas.openxmlformats.org/drawingml/2006/main" xmlns:r="http://schemas.openxmlformats.org/officeDocument/2006/relationships" xmlns:p="http://schemas.openxmlformats.org/presentationml/2006/main">
  <p:tag name="KSO_WM_FULL_TEXT_BEAUTIFY_COPY_ID" val="5"/>
  <p:tag name="KSO_WM_UNIT_PLACING_PICTURE_USER_VIEWPORT" val="{&quot;height&quot;:6962,&quot;width&quot;:11875}"/>
</p:tagLst>
</file>

<file path=ppt/tags/tag127.xml><?xml version="1.0" encoding="utf-8"?>
<p:tagLst xmlns:a="http://schemas.openxmlformats.org/drawingml/2006/main" xmlns:r="http://schemas.openxmlformats.org/officeDocument/2006/relationships" xmlns:p="http://schemas.openxmlformats.org/presentationml/2006/main">
  <p:tag name="KSO_WM_FULL_TEXT_BEAUTIFY_COPY_ID" val="150995242"/>
</p:tagLst>
</file>

<file path=ppt/tags/tag128.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29.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150995223"/>
</p:tagLst>
</file>

<file path=ppt/tags/tag130.xml><?xml version="1.0" encoding="utf-8"?>
<p:tagLst xmlns:a="http://schemas.openxmlformats.org/drawingml/2006/main" xmlns:r="http://schemas.openxmlformats.org/officeDocument/2006/relationships" xmlns:p="http://schemas.openxmlformats.org/presentationml/2006/main">
  <p:tag name="KSO_WM_FULL_TEXT_BEAUTIFY_COPY_ID" val="2"/>
  <p:tag name="KSO_WM_UNIT_PLACING_PICTURE_USER_VIEWPORT" val="{&quot;height&quot;:4800,&quot;width&quot;:16400}"/>
</p:tagLst>
</file>

<file path=ppt/tags/tag131.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32.xml><?xml version="1.0" encoding="utf-8"?>
<p:tagLst xmlns:a="http://schemas.openxmlformats.org/drawingml/2006/main" xmlns:r="http://schemas.openxmlformats.org/officeDocument/2006/relationships" xmlns:p="http://schemas.openxmlformats.org/presentationml/2006/main">
  <p:tag name="KSO_WM_FULL_TEXT_BEAUTIFY_COPY_ID" val="150995234"/>
</p:tagLst>
</file>

<file path=ppt/tags/tag133.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34.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35.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36.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37.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38.xml><?xml version="1.0" encoding="utf-8"?>
<p:tagLst xmlns:a="http://schemas.openxmlformats.org/drawingml/2006/main" xmlns:r="http://schemas.openxmlformats.org/officeDocument/2006/relationships" xmlns:p="http://schemas.openxmlformats.org/presentationml/2006/main">
  <p:tag name="KSO_WM_FULL_TEXT_BEAUTIFY_COPY_ID" val="7"/>
</p:tagLst>
</file>

<file path=ppt/tags/tag139.xml><?xml version="1.0" encoding="utf-8"?>
<p:tagLst xmlns:a="http://schemas.openxmlformats.org/drawingml/2006/main" xmlns:r="http://schemas.openxmlformats.org/officeDocument/2006/relationships" xmlns:p="http://schemas.openxmlformats.org/presentationml/2006/main">
  <p:tag name="KSO_WM_FULL_TEXT_BEAUTIFY_COPY_ID" val="150995235"/>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40.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41.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42.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43.xml><?xml version="1.0" encoding="utf-8"?>
<p:tagLst xmlns:a="http://schemas.openxmlformats.org/drawingml/2006/main" xmlns:r="http://schemas.openxmlformats.org/officeDocument/2006/relationships" xmlns:p="http://schemas.openxmlformats.org/presentationml/2006/main">
  <p:tag name="KSO_WM_FULL_TEXT_BEAUTIFY_COPY_ID" val="150995225"/>
</p:tagLst>
</file>

<file path=ppt/tags/tag14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45.xml><?xml version="1.0" encoding="utf-8"?>
<p:tagLst xmlns:a="http://schemas.openxmlformats.org/drawingml/2006/main" xmlns:r="http://schemas.openxmlformats.org/officeDocument/2006/relationships" xmlns:p="http://schemas.openxmlformats.org/presentationml/2006/main">
  <p:tag name="KSO_WM_FULL_TEXT_BEAUTIFY_COPY_ID" val="150995228"/>
</p:tagLst>
</file>

<file path=ppt/tags/tag146.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47.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48.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49.xml><?xml version="1.0" encoding="utf-8"?>
<p:tagLst xmlns:a="http://schemas.openxmlformats.org/drawingml/2006/main" xmlns:r="http://schemas.openxmlformats.org/officeDocument/2006/relationships" xmlns:p="http://schemas.openxmlformats.org/presentationml/2006/main">
  <p:tag name="KSO_WM_FULL_TEXT_BEAUTIFY_COPY_ID" val="150995236"/>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150995207"/>
</p:tagLst>
</file>

<file path=ppt/tags/tag150.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51.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52.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53.xml><?xml version="1.0" encoding="utf-8"?>
<p:tagLst xmlns:a="http://schemas.openxmlformats.org/drawingml/2006/main" xmlns:r="http://schemas.openxmlformats.org/officeDocument/2006/relationships" xmlns:p="http://schemas.openxmlformats.org/presentationml/2006/main">
  <p:tag name="KSO_WM_FULL_TEXT_BEAUTIFY_COPY_ID" val="150995236"/>
</p:tagLst>
</file>

<file path=ppt/tags/tag15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5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56.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57.xml><?xml version="1.0" encoding="utf-8"?>
<p:tagLst xmlns:a="http://schemas.openxmlformats.org/drawingml/2006/main" xmlns:r="http://schemas.openxmlformats.org/officeDocument/2006/relationships" xmlns:p="http://schemas.openxmlformats.org/presentationml/2006/main">
  <p:tag name="KSO_WM_FULL_TEXT_BEAUTIFY_COPY_ID" val="150995209"/>
</p:tagLst>
</file>

<file path=ppt/tags/tag15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59.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5"/>
  <p:tag name="KSO_WM_UNIT_PLACING_PICTURE_USER_VIEWPORT" val="{&quot;height&quot;:8085.242519685039,&quot;width&quot;:7050.552755905512}"/>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6"/>
  <p:tag name="KSO_WM_UNIT_PLACING_PICTURE_USER_VIEWPORT" val="{&quot;height&quot;:1726,&quot;width&quot;:6894}"/>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150995219"/>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26.xml><?xml version="1.0" encoding="utf-8"?>
<p:tagLst xmlns:a="http://schemas.openxmlformats.org/drawingml/2006/main" xmlns:r="http://schemas.openxmlformats.org/officeDocument/2006/relationships" xmlns:p="http://schemas.openxmlformats.org/presentationml/2006/main">
  <p:tag name="KSO_WM_FULL_TEXT_BEAUTIFY_COPY_ID" val="4"/>
  <p:tag name="KSO_WM_UNIT_PLACING_PICTURE_USER_VIEWPORT" val="{&quot;height&quot;:4498.313385826772,&quot;width&quot;:9388.051968503936}"/>
</p:tagLst>
</file>

<file path=ppt/tags/tag27.xml><?xml version="1.0" encoding="utf-8"?>
<p:tagLst xmlns:a="http://schemas.openxmlformats.org/drawingml/2006/main" xmlns:r="http://schemas.openxmlformats.org/officeDocument/2006/relationships" xmlns:p="http://schemas.openxmlformats.org/presentationml/2006/main">
  <p:tag name="KSO_WM_FULL_TEXT_BEAUTIFY_COPY_ID" val="10"/>
  <p:tag name="KSO_WM_UNIT_PLACING_PICTURE_USER_VIEWPORT" val="{&quot;height&quot;:4498.313385826772,&quot;width&quot;:10475.206299212598}"/>
</p:tagLst>
</file>

<file path=ppt/tags/tag28.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29.xml><?xml version="1.0" encoding="utf-8"?>
<p:tagLst xmlns:a="http://schemas.openxmlformats.org/drawingml/2006/main" xmlns:r="http://schemas.openxmlformats.org/officeDocument/2006/relationships" xmlns:p="http://schemas.openxmlformats.org/presentationml/2006/main">
  <p:tag name="KSO_WM_FULL_TEXT_BEAUTIFY_COPY_ID" val="150995220"/>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30.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31.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32.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33.xml><?xml version="1.0" encoding="utf-8"?>
<p:tagLst xmlns:a="http://schemas.openxmlformats.org/drawingml/2006/main" xmlns:r="http://schemas.openxmlformats.org/officeDocument/2006/relationships" xmlns:p="http://schemas.openxmlformats.org/presentationml/2006/main">
  <p:tag name="KSO_WM_FULL_TEXT_BEAUTIFY_COPY_ID" val="2"/>
  <p:tag name="KSO_WM_UNIT_PLACING_PICTURE_USER_VIEWPORT" val="{&quot;height&quot;:6034.285039370078,&quot;width&quot;:10727.617322834645}"/>
</p:tagLst>
</file>

<file path=ppt/tags/tag34.xml><?xml version="1.0" encoding="utf-8"?>
<p:tagLst xmlns:a="http://schemas.openxmlformats.org/drawingml/2006/main" xmlns:r="http://schemas.openxmlformats.org/officeDocument/2006/relationships" xmlns:p="http://schemas.openxmlformats.org/presentationml/2006/main">
  <p:tag name="KSO_WM_FULL_TEXT_BEAUTIFY_COPY_ID" val="7"/>
</p:tagLst>
</file>

<file path=ppt/tags/tag35.xml><?xml version="1.0" encoding="utf-8"?>
<p:tagLst xmlns:a="http://schemas.openxmlformats.org/drawingml/2006/main" xmlns:r="http://schemas.openxmlformats.org/officeDocument/2006/relationships" xmlns:p="http://schemas.openxmlformats.org/presentationml/2006/main">
  <p:tag name="KSO_WM_FULL_TEXT_BEAUTIFY_COPY_ID" val="150995221"/>
</p:tagLst>
</file>

<file path=ppt/tags/tag36.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37.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38.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39.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40.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41.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42.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14"/>
  <p:tag name="KSO_WM_UNIT_PLACING_PICTURE_USER_VIEWPORT" val="{&quot;height&quot;:2125.6141732283463,&quot;width&quot;:3896.407874015748}"/>
</p:tagLst>
</file>

<file path=ppt/tags/tag44.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45.xml><?xml version="1.0" encoding="utf-8"?>
<p:tagLst xmlns:a="http://schemas.openxmlformats.org/drawingml/2006/main" xmlns:r="http://schemas.openxmlformats.org/officeDocument/2006/relationships" xmlns:p="http://schemas.openxmlformats.org/presentationml/2006/main">
  <p:tag name="KSO_WM_FULL_TEXT_BEAUTIFY_COPY_ID" val="16"/>
</p:tagLst>
</file>

<file path=ppt/tags/tag46.xml><?xml version="1.0" encoding="utf-8"?>
<p:tagLst xmlns:a="http://schemas.openxmlformats.org/drawingml/2006/main" xmlns:r="http://schemas.openxmlformats.org/officeDocument/2006/relationships" xmlns:p="http://schemas.openxmlformats.org/presentationml/2006/main">
  <p:tag name="KSO_WM_FULL_TEXT_BEAUTIFY_COPY_ID" val="17"/>
</p:tagLst>
</file>

<file path=ppt/tags/tag47.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48.xml><?xml version="1.0" encoding="utf-8"?>
<p:tagLst xmlns:a="http://schemas.openxmlformats.org/drawingml/2006/main" xmlns:r="http://schemas.openxmlformats.org/officeDocument/2006/relationships" xmlns:p="http://schemas.openxmlformats.org/presentationml/2006/main">
  <p:tag name="KSO_WM_FULL_TEXT_BEAUTIFY_COPY_ID" val="19"/>
</p:tagLst>
</file>

<file path=ppt/tags/tag49.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150995206"/>
</p:tagLst>
</file>

<file path=ppt/tags/tag50.xml><?xml version="1.0" encoding="utf-8"?>
<p:tagLst xmlns:a="http://schemas.openxmlformats.org/drawingml/2006/main" xmlns:r="http://schemas.openxmlformats.org/officeDocument/2006/relationships" xmlns:p="http://schemas.openxmlformats.org/presentationml/2006/main">
  <p:tag name="KSO_WM_FULL_TEXT_BEAUTIFY_COPY_ID" val="21"/>
</p:tagLst>
</file>

<file path=ppt/tags/tag51.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52.xml><?xml version="1.0" encoding="utf-8"?>
<p:tagLst xmlns:a="http://schemas.openxmlformats.org/drawingml/2006/main" xmlns:r="http://schemas.openxmlformats.org/officeDocument/2006/relationships" xmlns:p="http://schemas.openxmlformats.org/presentationml/2006/main">
  <p:tag name="KSO_WM_FULL_TEXT_BEAUTIFY_COPY_ID" val="23"/>
</p:tagLst>
</file>

<file path=ppt/tags/tag53.xml><?xml version="1.0" encoding="utf-8"?>
<p:tagLst xmlns:a="http://schemas.openxmlformats.org/drawingml/2006/main" xmlns:r="http://schemas.openxmlformats.org/officeDocument/2006/relationships" xmlns:p="http://schemas.openxmlformats.org/presentationml/2006/main">
  <p:tag name="KSO_WM_FULL_TEXT_BEAUTIFY_COPY_ID" val="25"/>
</p:tagLst>
</file>

<file path=ppt/tags/tag54.xml><?xml version="1.0" encoding="utf-8"?>
<p:tagLst xmlns:a="http://schemas.openxmlformats.org/drawingml/2006/main" xmlns:r="http://schemas.openxmlformats.org/officeDocument/2006/relationships" xmlns:p="http://schemas.openxmlformats.org/presentationml/2006/main">
  <p:tag name="KSO_WM_FULL_TEXT_BEAUTIFY_COPY_ID" val="28"/>
</p:tagLst>
</file>

<file path=ppt/tags/tag55.xml><?xml version="1.0" encoding="utf-8"?>
<p:tagLst xmlns:a="http://schemas.openxmlformats.org/drawingml/2006/main" xmlns:r="http://schemas.openxmlformats.org/officeDocument/2006/relationships" xmlns:p="http://schemas.openxmlformats.org/presentationml/2006/main">
  <p:tag name="KSO_WM_FULL_TEXT_BEAUTIFY_COPY_ID" val="34"/>
</p:tagLst>
</file>

<file path=ppt/tags/tag56.xml><?xml version="1.0" encoding="utf-8"?>
<p:tagLst xmlns:a="http://schemas.openxmlformats.org/drawingml/2006/main" xmlns:r="http://schemas.openxmlformats.org/officeDocument/2006/relationships" xmlns:p="http://schemas.openxmlformats.org/presentationml/2006/main">
  <p:tag name="KSO_WM_FULL_TEXT_BEAUTIFY_COPY_ID" val="35"/>
</p:tagLst>
</file>

<file path=ppt/tags/tag57.xml><?xml version="1.0" encoding="utf-8"?>
<p:tagLst xmlns:a="http://schemas.openxmlformats.org/drawingml/2006/main" xmlns:r="http://schemas.openxmlformats.org/officeDocument/2006/relationships" xmlns:p="http://schemas.openxmlformats.org/presentationml/2006/main">
  <p:tag name="KSO_WM_FULL_TEXT_BEAUTIFY_COPY_ID" val="24"/>
  <p:tag name="KSO_WM_UNIT_PLACING_PICTURE_USER_VIEWPORT" val="{&quot;height&quot;:1259.4141732283465,&quot;width&quot;:1259.4141732283465}"/>
</p:tagLst>
</file>

<file path=ppt/tags/tag58.xml><?xml version="1.0" encoding="utf-8"?>
<p:tagLst xmlns:a="http://schemas.openxmlformats.org/drawingml/2006/main" xmlns:r="http://schemas.openxmlformats.org/officeDocument/2006/relationships" xmlns:p="http://schemas.openxmlformats.org/presentationml/2006/main">
  <p:tag name="KSO_WM_FULL_TEXT_BEAUTIFY_COPY_ID" val="11"/>
  <p:tag name="KSO_WM_UNIT_PLACING_PICTURE_USER_VIEWPORT" val="{&quot;height&quot;:1130.4236220472442,&quot;width&quot;:3027.4204724409446}"/>
</p:tagLst>
</file>

<file path=ppt/tags/tag59.xml><?xml version="1.0" encoding="utf-8"?>
<p:tagLst xmlns:a="http://schemas.openxmlformats.org/drawingml/2006/main" xmlns:r="http://schemas.openxmlformats.org/officeDocument/2006/relationships" xmlns:p="http://schemas.openxmlformats.org/presentationml/2006/main">
  <p:tag name="KSO_WM_FULL_TEXT_BEAUTIFY_COPY_ID" val="32"/>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60.xml><?xml version="1.0" encoding="utf-8"?>
<p:tagLst xmlns:a="http://schemas.openxmlformats.org/drawingml/2006/main" xmlns:r="http://schemas.openxmlformats.org/officeDocument/2006/relationships" xmlns:p="http://schemas.openxmlformats.org/presentationml/2006/main">
  <p:tag name="KSO_WM_FULL_TEXT_BEAUTIFY_COPY_ID" val="33"/>
</p:tagLst>
</file>

<file path=ppt/tags/tag61.xml><?xml version="1.0" encoding="utf-8"?>
<p:tagLst xmlns:a="http://schemas.openxmlformats.org/drawingml/2006/main" xmlns:r="http://schemas.openxmlformats.org/officeDocument/2006/relationships" xmlns:p="http://schemas.openxmlformats.org/presentationml/2006/main">
  <p:tag name="KSO_WM_FULL_TEXT_BEAUTIFY_COPY_ID" val="26"/>
</p:tagLst>
</file>

<file path=ppt/tags/tag62.xml><?xml version="1.0" encoding="utf-8"?>
<p:tagLst xmlns:a="http://schemas.openxmlformats.org/drawingml/2006/main" xmlns:r="http://schemas.openxmlformats.org/officeDocument/2006/relationships" xmlns:p="http://schemas.openxmlformats.org/presentationml/2006/main">
  <p:tag name="KSO_WM_FULL_TEXT_BEAUTIFY_COPY_ID" val="30"/>
</p:tagLst>
</file>

<file path=ppt/tags/tag63.xml><?xml version="1.0" encoding="utf-8"?>
<p:tagLst xmlns:a="http://schemas.openxmlformats.org/drawingml/2006/main" xmlns:r="http://schemas.openxmlformats.org/officeDocument/2006/relationships" xmlns:p="http://schemas.openxmlformats.org/presentationml/2006/main">
  <p:tag name="KSO_WM_FULL_TEXT_BEAUTIFY_COPY_ID" val="27"/>
</p:tagLst>
</file>

<file path=ppt/tags/tag64.xml><?xml version="1.0" encoding="utf-8"?>
<p:tagLst xmlns:a="http://schemas.openxmlformats.org/drawingml/2006/main" xmlns:r="http://schemas.openxmlformats.org/officeDocument/2006/relationships" xmlns:p="http://schemas.openxmlformats.org/presentationml/2006/main">
  <p:tag name="KSO_WM_FULL_TEXT_BEAUTIFY_COPY_ID" val="29"/>
</p:tagLst>
</file>

<file path=ppt/tags/tag65.xml><?xml version="1.0" encoding="utf-8"?>
<p:tagLst xmlns:a="http://schemas.openxmlformats.org/drawingml/2006/main" xmlns:r="http://schemas.openxmlformats.org/officeDocument/2006/relationships" xmlns:p="http://schemas.openxmlformats.org/presentationml/2006/main">
  <p:tag name="KSO_WM_FULL_TEXT_BEAUTIFY_COPY_ID" val="150995222"/>
</p:tagLst>
</file>

<file path=ppt/tags/tag66.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67.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68.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69.xml><?xml version="1.0" encoding="utf-8"?>
<p:tagLst xmlns:a="http://schemas.openxmlformats.org/drawingml/2006/main" xmlns:r="http://schemas.openxmlformats.org/officeDocument/2006/relationships" xmlns:p="http://schemas.openxmlformats.org/presentationml/2006/main">
  <p:tag name="KSO_WM_FULL_TEXT_BEAUTIFY_COPY_ID" val="6"/>
  <p:tag name="KSO_WM_UNIT_PLACING_PICTURE_USER_VIEWPORT" val="{&quot;height&quot;:5035.163779527559,&quot;width&quot;:7904.666141732283}"/>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70.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71.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72.xml><?xml version="1.0" encoding="utf-8"?>
<p:tagLst xmlns:a="http://schemas.openxmlformats.org/drawingml/2006/main" xmlns:r="http://schemas.openxmlformats.org/officeDocument/2006/relationships" xmlns:p="http://schemas.openxmlformats.org/presentationml/2006/main">
  <p:tag name="KSO_WM_FULL_TEXT_BEAUTIFY_COPY_ID" val="12"/>
  <p:tag name="KSO_WM_UNIT_PLACING_PICTURE_USER_VIEWPORT" val="{&quot;height&quot;:5491,&quot;width&quot;:9846}"/>
</p:tagLst>
</file>

<file path=ppt/tags/tag73.xml><?xml version="1.0" encoding="utf-8"?>
<p:tagLst xmlns:a="http://schemas.openxmlformats.org/drawingml/2006/main" xmlns:r="http://schemas.openxmlformats.org/officeDocument/2006/relationships" xmlns:p="http://schemas.openxmlformats.org/presentationml/2006/main">
  <p:tag name="KSO_WM_FULL_TEXT_BEAUTIFY_COPY_ID" val="150995213"/>
</p:tagLst>
</file>

<file path=ppt/tags/tag7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75.xml><?xml version="1.0" encoding="utf-8"?>
<p:tagLst xmlns:a="http://schemas.openxmlformats.org/drawingml/2006/main" xmlns:r="http://schemas.openxmlformats.org/officeDocument/2006/relationships" xmlns:p="http://schemas.openxmlformats.org/presentationml/2006/main">
  <p:tag name="KSO_WM_FULL_TEXT_BEAUTIFY_COPY_ID" val="150995226"/>
</p:tagLst>
</file>

<file path=ppt/tags/tag76.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77.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78.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79.xml><?xml version="1.0" encoding="utf-8"?>
<p:tagLst xmlns:a="http://schemas.openxmlformats.org/drawingml/2006/main" xmlns:r="http://schemas.openxmlformats.org/officeDocument/2006/relationships" xmlns:p="http://schemas.openxmlformats.org/presentationml/2006/main">
  <p:tag name="KSO_WM_FULL_TEXT_BEAUTIFY_COPY_ID" val="2"/>
  <p:tag name="KSO_WM_UNIT_PLACING_PICTURE_USER_VIEWPORT" val="{&quot;height&quot;:6783.390551181103,&quot;width&quot;:9628.39842519685}"/>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80.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81.xml><?xml version="1.0" encoding="utf-8"?>
<p:tagLst xmlns:a="http://schemas.openxmlformats.org/drawingml/2006/main" xmlns:r="http://schemas.openxmlformats.org/officeDocument/2006/relationships" xmlns:p="http://schemas.openxmlformats.org/presentationml/2006/main">
  <p:tag name="KSO_WM_FULL_TEXT_BEAUTIFY_COPY_ID" val="150995241"/>
</p:tagLst>
</file>

<file path=ppt/tags/tag82.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83.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84.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85.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86.xml><?xml version="1.0" encoding="utf-8"?>
<p:tagLst xmlns:a="http://schemas.openxmlformats.org/drawingml/2006/main" xmlns:r="http://schemas.openxmlformats.org/officeDocument/2006/relationships" xmlns:p="http://schemas.openxmlformats.org/presentationml/2006/main">
  <p:tag name="KSO_WM_FULL_TEXT_BEAUTIFY_COPY_ID" val="7"/>
  <p:tag name="KSO_WM_UNIT_PLACING_PICTURE_USER_VIEWPORT" val="{&quot;height&quot;:5980,&quot;width&quot;:8488}"/>
</p:tagLst>
</file>

<file path=ppt/tags/tag87.xml><?xml version="1.0" encoding="utf-8"?>
<p:tagLst xmlns:a="http://schemas.openxmlformats.org/drawingml/2006/main" xmlns:r="http://schemas.openxmlformats.org/officeDocument/2006/relationships" xmlns:p="http://schemas.openxmlformats.org/presentationml/2006/main">
  <p:tag name="KSO_WM_FULL_TEXT_BEAUTIFY_COPY_ID" val="150995229"/>
</p:tagLst>
</file>

<file path=ppt/tags/tag88.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89.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90.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91.xml><?xml version="1.0" encoding="utf-8"?>
<p:tagLst xmlns:a="http://schemas.openxmlformats.org/drawingml/2006/main" xmlns:r="http://schemas.openxmlformats.org/officeDocument/2006/relationships" xmlns:p="http://schemas.openxmlformats.org/presentationml/2006/main">
  <p:tag name="KSO_WM_FULL_TEXT_BEAUTIFY_COPY_ID" val="2"/>
  <p:tag name="KSO_WM_UNIT_PLACING_PICTURE_USER_VIEWPORT" val="{&quot;height&quot;:7118.6614173228345,&quot;width&quot;:12785.154330708661}"/>
</p:tagLst>
</file>

<file path=ppt/tags/tag92.xml><?xml version="1.0" encoding="utf-8"?>
<p:tagLst xmlns:a="http://schemas.openxmlformats.org/drawingml/2006/main" xmlns:r="http://schemas.openxmlformats.org/officeDocument/2006/relationships" xmlns:p="http://schemas.openxmlformats.org/presentationml/2006/main">
  <p:tag name="KSO_WM_FULL_TEXT_BEAUTIFY_COPY_ID" val="150995231"/>
</p:tagLst>
</file>

<file path=ppt/tags/tag93.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94.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95.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96.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97.xml><?xml version="1.0" encoding="utf-8"?>
<p:tagLst xmlns:a="http://schemas.openxmlformats.org/drawingml/2006/main" xmlns:r="http://schemas.openxmlformats.org/officeDocument/2006/relationships" xmlns:p="http://schemas.openxmlformats.org/presentationml/2006/main">
  <p:tag name="KSO_WM_FULL_TEXT_BEAUTIFY_COPY_ID" val="5"/>
  <p:tag name="KSO_WM_UNIT_PLACING_PICTURE_USER_VIEWPORT" val="{&quot;height&quot;:8198.04251968504,&quot;width&quot;:6459.429921259843}"/>
</p:tagLst>
</file>

<file path=ppt/tags/tag98.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99.xml><?xml version="1.0" encoding="utf-8"?>
<p:tagLst xmlns:a="http://schemas.openxmlformats.org/drawingml/2006/main" xmlns:r="http://schemas.openxmlformats.org/officeDocument/2006/relationships" xmlns:p="http://schemas.openxmlformats.org/presentationml/2006/main">
  <p:tag name="KSO_WM_FULL_TEXT_BEAUTIFY_COPY_ID" val="15099523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1509</Words>
  <Application>Microsoft Office PowerPoint</Application>
  <PresentationFormat>宽屏</PresentationFormat>
  <Paragraphs>154</Paragraphs>
  <Slides>26</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FZLanTingHeiS-B-GB</vt:lpstr>
      <vt:lpstr>Microsoft YaHei Light</vt:lpstr>
      <vt:lpstr>等线</vt:lpstr>
      <vt:lpstr>等线 Light</vt:lpstr>
      <vt:lpstr>Microsoft YaHei</vt:lpstr>
      <vt:lpstr>Microsoft YaHei</vt:lpstr>
      <vt:lpstr>微软雅黑 Light</vt:lpstr>
      <vt:lpstr>Arial</vt:lpstr>
      <vt:lpstr>Calibri</vt:lpstr>
      <vt:lpstr>Wingdings</vt:lpstr>
      <vt:lpstr>Office 主题​​</vt:lpstr>
      <vt:lpstr>ShardingSphere 联邦查询 引擎演进与实战</vt:lpstr>
      <vt:lpstr>PowerPoint 演示文稿</vt:lpstr>
      <vt:lpstr>ShardingSphere 简介</vt:lpstr>
      <vt:lpstr>PowerPoint 演示文稿</vt:lpstr>
      <vt:lpstr>PowerPoint 演示文稿</vt:lpstr>
      <vt:lpstr>PowerPoint 演示文稿</vt:lpstr>
      <vt:lpstr>PowerPoint 演示文稿</vt:lpstr>
      <vt:lpstr>PowerPoint 演示文稿</vt:lpstr>
      <vt:lpstr>ShardingSphere 联邦查询引擎入门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联邦查询引擎适配 openGauss</vt:lpstr>
      <vt:lpstr>PowerPoint 演示文稿</vt:lpstr>
      <vt:lpstr>PowerPoint 演示文稿</vt:lpstr>
      <vt:lpstr>PowerPoint 演示文稿</vt:lpstr>
      <vt:lpstr>PowerPoint 演示文稿</vt:lpstr>
      <vt:lpstr>联邦查询引擎实战</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lvzixin</dc:creator>
  <cp:lastModifiedBy>陈 艳</cp:lastModifiedBy>
  <cp:revision>102</cp:revision>
  <dcterms:created xsi:type="dcterms:W3CDTF">2023-04-26T07:03:14Z</dcterms:created>
  <dcterms:modified xsi:type="dcterms:W3CDTF">2023-04-26T09:59:43Z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(3)6NVvaPBa3W8HPe6Je3xVYU5IkLJBpVeo6gWhjGWGYByvXirONRaVC38U/kDMlNDHP9CQ/JIA
fO208uo+8ZIh7SoSE3Dyy2/7HCJqfuVcM4TfVY8icGX3f95it/WAcL68W+WZvBL0acN0QBcp
o4dJARGTJppEE7/KlGZxl57elDm8bBNWUqmkhQEFZwPGfA2T5lmA/NiZ1L56fym8fR9/AGqY
KNcBKgrq6kSbW1bEYW</vt:lpwstr>
  </property>
  <property fmtid="{D5CDD505-2E9C-101B-9397-08002B2CF9AE}" pid="3" name="_2015_ms_pID_7253431">
    <vt:lpwstr>Rxqf9KdTuTlid9y/dvWp8fPWeer2+lBGF2+85HHDPMCQr8OntpgSvz
nqnq30kRtWhjOv9VJSSKHVI2s0c2rAp7h0I/geVMl2HJnr0D/Osl1zL3ykS60Tg7FJeUEUz3
48dAJFSONYajQ915V+ioiOPDo/UXssMSGLdIpOuo0k0RKel6kUUX6IOAjkOa36431FleZZLB
rScEKRSvBSfMdt0AhUmW9RcNqtrUYnUy2ebU</vt:lpwstr>
  </property>
  <property fmtid="{D5CDD505-2E9C-101B-9397-08002B2CF9AE}" pid="4" name="_2015_ms_pID_7253432">
    <vt:lpwstr>49RSOqlG5o9YjSiHOR+iNPw=</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1606812283</vt:lpwstr>
  </property>
  <property fmtid="{D5CDD505-2E9C-101B-9397-08002B2CF9AE}" pid="9" name="KSOProductBuildVer">
    <vt:lpwstr>2052-3.9.0.6159</vt:lpwstr>
  </property>
</Properties>
</file>